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58" r:id="rId6"/>
    <p:sldId id="272" r:id="rId7"/>
    <p:sldId id="276" r:id="rId8"/>
    <p:sldId id="275" r:id="rId9"/>
    <p:sldId id="277" r:id="rId10"/>
    <p:sldId id="260" r:id="rId11"/>
    <p:sldId id="259" r:id="rId12"/>
    <p:sldId id="278" r:id="rId13"/>
    <p:sldId id="261" r:id="rId14"/>
    <p:sldId id="262" r:id="rId15"/>
    <p:sldId id="269" r:id="rId16"/>
    <p:sldId id="263" r:id="rId17"/>
    <p:sldId id="279" r:id="rId18"/>
    <p:sldId id="266" r:id="rId19"/>
    <p:sldId id="267" r:id="rId20"/>
    <p:sldId id="280" r:id="rId21"/>
    <p:sldId id="268" r:id="rId22"/>
    <p:sldId id="264" r:id="rId23"/>
    <p:sldId id="281" r:id="rId24"/>
    <p:sldId id="283" r:id="rId25"/>
    <p:sldId id="28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FEC"/>
    <a:srgbClr val="EE9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A328-23F2-E14F-BA25-7BE2CB9556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74B07-28C8-D041-AC8B-18915BAAA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AD579-28F3-0947-A121-A073CC5E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E28DE-0732-4242-BEFE-2112F8801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9751C-98B8-F94E-8ADE-F268F8BC2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30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4F7FB-F895-E34F-A0E3-E9DBC796F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4D1EC-19FB-394B-A951-470865CA2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FA277-2C3C-6B49-B08D-12EEB1F55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A98759-565C-6447-81C0-7C02E0023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343F9-04C1-CA43-A69A-30A0EC00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9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132985-A248-A548-B41C-948F60E69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FFCA94-8598-0D4C-BFB4-6A7588DC1E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C6FC8-E1EE-7941-9725-CEB70BB34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60698-B802-9B42-AA07-C62286240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A9E22-D4F9-E348-B878-4F871B1F4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15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0CD4E-5D78-D84B-892D-106E16179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8424B-81C5-7248-8792-6DCE00F94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C0346-B953-2C40-AD3A-F1343FC62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BD9A7-CAB0-C84F-A06B-50CF529DC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A87EC-6493-0246-B299-227D9D77E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6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8F3B7-B9F0-8E49-AA96-409C9E0BD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0BF8C-627C-874D-B52F-85FFE21B4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D12699-B95D-1549-8E57-F6F7085A4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7359C-BD82-2A4C-86FF-4256CE98B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2204A-90CD-AB45-B536-E6FB8820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3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BBD6D-A491-E64D-9374-4FA21988D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C7434-BD9B-CF49-948A-246B169216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D891C0-2238-684F-888F-10D6B2FF5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9219D-9362-0744-A30F-8E1FCC0AF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41A22-9DF1-AD4A-9A50-B7E69BDD2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C11BC7-3857-964D-BB6C-419431254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DAFB9-0121-5644-BED6-D422EB44C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0648F-91BB-5A4E-8CEE-C8F7448F9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CCB8D4-4F14-5A48-B413-28AF657A2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43C36F-F421-FB40-8608-E4BC1097D2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FF8381-0657-5C4A-A834-8BE70C814A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22DD1A-D843-A645-B07F-1737046F4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26A271-E643-DB46-8A74-0882C9E01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01867B-4568-9643-9BEF-D1783DE3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65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FB14-D9FD-7C45-896B-2B5B28470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4403A7-CB26-EE4F-98D5-1BB20EC74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F4B2C1-C1E4-BE41-B8EB-21DA525E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3260E2-39D8-3440-86C1-C2D2BF1C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94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9AD636-61F5-B04C-8699-CCFB2229E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471E48-A561-1C46-818C-ACE04B645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DB7A57-2A2B-AA4B-872E-BA64A891C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0FF28-0259-F747-896E-42C1E54BA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6BA6B-5071-2D4F-97DF-62C98E33F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1C20F5-CA33-D14B-8125-E12A27923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BE1E1-C9FA-4C4D-8F43-6E940F870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29023C-E5D8-A740-A14D-0801BC399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A272A-BB9F-3D4C-969C-A39D40747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41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EAC1-BAB6-5142-84C4-21CB84A89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47501-8675-D747-B19B-EAF96C31FA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20D1F-8280-2B40-B36A-45C38568E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6E55-3A24-CD49-9ED8-C54FC9B5A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89435A-4A79-9F41-9471-9E7B6DAB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EE51A-E77F-5B4F-96FD-C710FC158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5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471FD-722B-4248-A7D9-8BA41C79B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3FABA-23E2-1F4D-9252-94FBDF73A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66F62-7E94-1E46-B3BD-DEE2E6657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37A92-51C0-5740-90FD-72482EC808CA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0521B-9543-154D-93F9-F8ED70FEE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3CFA1-A3E3-194C-8CBB-7053C0C7F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3C8DE-6696-8044-B6EC-0B6F95994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3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30CB6A-D8BF-334C-8D92-572B0A766861}"/>
              </a:ext>
            </a:extLst>
          </p:cNvPr>
          <p:cNvSpPr/>
          <p:nvPr/>
        </p:nvSpPr>
        <p:spPr>
          <a:xfrm>
            <a:off x="422031" y="740297"/>
            <a:ext cx="11347937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457200"/>
            <a:r>
              <a:rPr lang="en-GB" sz="8000" b="1">
                <a:ln w="12700">
                  <a:solidFill>
                    <a:srgbClr val="660066"/>
                  </a:solidFill>
                  <a:prstDash val="solid"/>
                </a:ln>
                <a:solidFill>
                  <a:srgbClr val="8064A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/>
                <a:cs typeface="Sassoon Infant"/>
              </a:rPr>
              <a:t>Welcome to Year 6</a:t>
            </a:r>
          </a:p>
          <a:p>
            <a:pPr algn="ctr" defTabSz="457200"/>
            <a:endParaRPr lang="en-GB" sz="4400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entury Gothic" panose="020B0502020202020204" pitchFamily="34" charset="0"/>
              <a:cs typeface="Sassoon Infant"/>
            </a:endParaRPr>
          </a:p>
          <a:p>
            <a:pPr algn="ctr" defTabSz="457200"/>
            <a:r>
              <a:rPr lang="en-GB" sz="440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Gothic"/>
                <a:cs typeface="Sassoon Infant"/>
              </a:rPr>
              <a:t>Meet the teacher session</a:t>
            </a:r>
            <a:endParaRPr lang="en-GB" sz="4400">
              <a:ln>
                <a:solidFill>
                  <a:sysClr val="windowText" lastClr="000000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Century Gothic"/>
              <a:cs typeface="Sassoon Infant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D1101BD8-F51F-61B4-D8E3-A1A6E3A0F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697" y="4942643"/>
            <a:ext cx="5442661" cy="150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64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098" y="213650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/>
              </a:rPr>
              <a:t>Expectations in Year 6</a:t>
            </a:r>
            <a:endParaRPr lang="en-US" b="1">
              <a:highlight>
                <a:srgbClr val="FFFF00"/>
              </a:highlight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097" y="1674149"/>
            <a:ext cx="11842631" cy="45368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>
              <a:highlight>
                <a:srgbClr val="FFFF00"/>
              </a:highlight>
              <a:latin typeface="Century Gothic" panose="020B0502020202020204" pitchFamily="34" charset="0"/>
            </a:endParaRPr>
          </a:p>
          <a:p>
            <a:r>
              <a:rPr lang="en-US">
                <a:latin typeface="Century Gothic" panose="020B0502020202020204" pitchFamily="34" charset="0"/>
              </a:rPr>
              <a:t>Children take responsibility for their environment and learning.</a:t>
            </a:r>
          </a:p>
          <a:p>
            <a:r>
              <a:rPr lang="en-US">
                <a:latin typeface="Century Gothic"/>
              </a:rPr>
              <a:t>Children model exemplary behaviors for others in school.</a:t>
            </a:r>
          </a:p>
          <a:p>
            <a:r>
              <a:rPr lang="en-US">
                <a:latin typeface="Century Gothic"/>
              </a:rPr>
              <a:t>Children will continue to take ownership of their learning, with some support from the class teacher. </a:t>
            </a:r>
          </a:p>
          <a:p>
            <a:r>
              <a:rPr lang="en-US">
                <a:latin typeface="Century Gothic"/>
              </a:rPr>
              <a:t>Children will continue to edit and improve their work. </a:t>
            </a:r>
          </a:p>
          <a:p>
            <a:r>
              <a:rPr lang="en-US">
                <a:latin typeface="Century Gothic"/>
              </a:rPr>
              <a:t>Children develop fluency in the ‘basics’ in certain lessons such as cursive handwriting, accurate punctuation, recalling times tables facts etc. </a:t>
            </a: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EA0C87CF-8BFE-4DBB-6D84-AC538465D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340" y="0"/>
            <a:ext cx="277464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0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38" y="79055"/>
            <a:ext cx="10897354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Assessments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211654"/>
            <a:ext cx="11963400" cy="49045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>
                <a:latin typeface="Century Gothic"/>
              </a:rPr>
              <a:t>Year 6 pupils will still be assessed each term (as other year groups are) on:</a:t>
            </a:r>
            <a:endParaRPr lang="en-US">
              <a:latin typeface="Century Gothic"/>
              <a:sym typeface="Wingdings" pitchFamily="2" charset="2"/>
            </a:endParaRPr>
          </a:p>
          <a:p>
            <a:pPr lvl="1"/>
            <a:r>
              <a:rPr lang="en-US" sz="2800">
                <a:latin typeface="Century Gothic" panose="020B0502020202020204" pitchFamily="34" charset="0"/>
                <a:sym typeface="Wingdings" pitchFamily="2" charset="2"/>
              </a:rPr>
              <a:t>Reading</a:t>
            </a:r>
          </a:p>
          <a:p>
            <a:pPr lvl="1"/>
            <a:r>
              <a:rPr lang="en-US" sz="2800">
                <a:latin typeface="Century Gothic" panose="020B0502020202020204" pitchFamily="34" charset="0"/>
                <a:sym typeface="Wingdings" pitchFamily="2" charset="2"/>
              </a:rPr>
              <a:t>Spelling, Grammar and Punctuation </a:t>
            </a:r>
          </a:p>
          <a:p>
            <a:pPr lvl="1"/>
            <a:r>
              <a:rPr lang="en-US" sz="2800" err="1">
                <a:latin typeface="Century Gothic"/>
                <a:sym typeface="Wingdings" pitchFamily="2" charset="2"/>
              </a:rPr>
              <a:t>Maths</a:t>
            </a:r>
            <a:r>
              <a:rPr lang="en-US" sz="2800">
                <a:latin typeface="Century Gothic"/>
                <a:sym typeface="Wingdings" pitchFamily="2" charset="2"/>
              </a:rPr>
              <a:t> (Arithmetic and Reasoning)</a:t>
            </a:r>
            <a:endParaRPr lang="en-US" sz="2800">
              <a:latin typeface="Century Gothic"/>
            </a:endParaRPr>
          </a:p>
          <a:p>
            <a:pPr lvl="1"/>
            <a:r>
              <a:rPr lang="en-US" sz="2800">
                <a:latin typeface="Century Gothic" panose="020B0502020202020204" pitchFamily="34" charset="0"/>
                <a:sym typeface="Wingdings" pitchFamily="2" charset="2"/>
              </a:rPr>
              <a:t>Writing</a:t>
            </a:r>
          </a:p>
          <a:p>
            <a:pPr lvl="1"/>
            <a:endParaRPr lang="en-US" sz="2800">
              <a:latin typeface="Century Gothic" panose="020B0502020202020204" pitchFamily="34" charset="0"/>
            </a:endParaRPr>
          </a:p>
          <a:p>
            <a:pPr lvl="1"/>
            <a:r>
              <a:rPr lang="en-US" sz="2800">
                <a:latin typeface="Century Gothic"/>
              </a:rPr>
              <a:t>SATS will be in Term 5</a:t>
            </a:r>
            <a:endParaRPr lang="en-US" sz="280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en-US" sz="2800">
              <a:latin typeface="Century Gothic" panose="020B0502020202020204" pitchFamily="34" charset="0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431AC301-D225-2136-78CD-8330E2A0D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294350"/>
            <a:ext cx="287537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78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28" y="294350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You can help at home with…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37" y="1955357"/>
            <a:ext cx="11273287" cy="265114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>
                <a:latin typeface="Century Gothic" panose="020B0502020202020204" pitchFamily="34" charset="0"/>
              </a:rPr>
              <a:t>Online platform – share what you are up to at home, making links with our curriculum topic learning.</a:t>
            </a:r>
          </a:p>
          <a:p>
            <a:endParaRPr lang="en-US">
              <a:latin typeface="Century Gothic"/>
            </a:endParaRPr>
          </a:p>
          <a:p>
            <a:r>
              <a:rPr lang="en-US">
                <a:latin typeface="Century Gothic"/>
              </a:rPr>
              <a:t>We use Times Table Rockstar, Accelerated Reader etc. Spelling Shed</a:t>
            </a:r>
            <a:endParaRPr lang="en-US" err="1">
              <a:highlight>
                <a:srgbClr val="FFFF00"/>
              </a:highlight>
              <a:latin typeface="Century Gothic"/>
            </a:endParaRPr>
          </a:p>
          <a:p>
            <a:endParaRPr lang="en-US">
              <a:latin typeface="Century Gothic"/>
            </a:endParaRPr>
          </a:p>
          <a:p>
            <a:r>
              <a:rPr lang="en-US">
                <a:latin typeface="Century Gothic" panose="020B0502020202020204" pitchFamily="34" charset="0"/>
              </a:rPr>
              <a:t>Read emails and messages shared on Class Dojo</a:t>
            </a:r>
          </a:p>
          <a:p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2C555667-339A-4C49-8084-1F9BCE3F1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294350"/>
            <a:ext cx="287537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80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339" y="294350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You can help at home with…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0829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Reading</a:t>
            </a:r>
            <a:r>
              <a:rPr lang="en-US">
                <a:latin typeface="Century Gothic" panose="020B0502020202020204" pitchFamily="34" charset="0"/>
              </a:rPr>
              <a:t> – books set on Accelerated Reader and other books, magazines etc.</a:t>
            </a:r>
          </a:p>
          <a:p>
            <a:pPr lvl="1"/>
            <a:r>
              <a:rPr lang="en-US">
                <a:latin typeface="Century Gothic" panose="020B0502020202020204" pitchFamily="34" charset="0"/>
              </a:rPr>
              <a:t>Encouraging them to use their phonics knowledge to read unfamiliar words.</a:t>
            </a:r>
          </a:p>
          <a:p>
            <a:pPr lvl="1"/>
            <a:r>
              <a:rPr lang="en-US">
                <a:latin typeface="Century Gothic" panose="020B0502020202020204" pitchFamily="34" charset="0"/>
              </a:rPr>
              <a:t>Asking your child questions about what they have read. </a:t>
            </a:r>
          </a:p>
          <a:p>
            <a:pPr lvl="1"/>
            <a:r>
              <a:rPr lang="en-US">
                <a:latin typeface="Century Gothic" panose="020B0502020202020204" pitchFamily="34" charset="0"/>
              </a:rPr>
              <a:t>Encouraging them to use the text to discuss and work out the meaning of unknown words. </a:t>
            </a:r>
          </a:p>
          <a:p>
            <a:pPr lvl="1"/>
            <a:r>
              <a:rPr lang="en-US">
                <a:latin typeface="Century Gothic" panose="020B0502020202020204" pitchFamily="34" charset="0"/>
              </a:rPr>
              <a:t>Discussing the sequence of events in books. </a:t>
            </a:r>
          </a:p>
          <a:p>
            <a:pPr lvl="1"/>
            <a:r>
              <a:rPr lang="en-US">
                <a:latin typeface="Century Gothic" panose="020B0502020202020204" pitchFamily="34" charset="0"/>
              </a:rPr>
              <a:t>Getting your child to re-read books to build up their fluency.</a:t>
            </a: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237DD6D2-5798-995C-2C2E-470549BE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294350"/>
            <a:ext cx="287537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6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AED9410-BD2B-93C3-9909-15EE622609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57" y="125630"/>
            <a:ext cx="4918542" cy="660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780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39" y="149798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You can help at home with…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581582"/>
            <a:ext cx="11791000" cy="499534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b="1" err="1">
                <a:latin typeface="Century Gothic"/>
              </a:rPr>
              <a:t>Maths</a:t>
            </a:r>
            <a:r>
              <a:rPr lang="en-US" b="1">
                <a:latin typeface="Century Gothic"/>
              </a:rPr>
              <a:t> </a:t>
            </a:r>
            <a:r>
              <a:rPr lang="en-US" sz="2400">
                <a:latin typeface="Century Gothic"/>
              </a:rPr>
              <a:t>– </a:t>
            </a:r>
            <a:r>
              <a:rPr lang="en-US" sz="2400" err="1">
                <a:latin typeface="Century Gothic"/>
              </a:rPr>
              <a:t>practising</a:t>
            </a:r>
            <a:r>
              <a:rPr lang="en-US" sz="2400">
                <a:latin typeface="Century Gothic"/>
              </a:rPr>
              <a:t> key skills </a:t>
            </a:r>
          </a:p>
          <a:p>
            <a:endParaRPr lang="en-US" sz="2400">
              <a:latin typeface="Century Gothic" panose="020B0502020202020204" pitchFamily="34" charset="0"/>
            </a:endParaRPr>
          </a:p>
          <a:p>
            <a:pPr lvl="1"/>
            <a:r>
              <a:rPr lang="en-US" sz="2600">
                <a:solidFill>
                  <a:srgbClr val="333333"/>
                </a:solidFill>
                <a:latin typeface="Century Gothic"/>
                <a:cs typeface="Helvetica"/>
              </a:rPr>
              <a:t>Rounding any whole number to a required degree of accuracy</a:t>
            </a:r>
          </a:p>
          <a:p>
            <a:pPr lvl="1"/>
            <a:r>
              <a:rPr lang="en-US" sz="2600">
                <a:solidFill>
                  <a:srgbClr val="333333"/>
                </a:solidFill>
                <a:latin typeface="Century Gothic"/>
                <a:cs typeface="Helvetica"/>
              </a:rPr>
              <a:t>Use negative numbers in context and calculate intervals across zero</a:t>
            </a:r>
          </a:p>
          <a:p>
            <a:pPr lvl="1"/>
            <a:r>
              <a:rPr lang="en-US" sz="2600">
                <a:solidFill>
                  <a:srgbClr val="333333"/>
                </a:solidFill>
                <a:latin typeface="Century Gothic"/>
                <a:cs typeface="Helvetica"/>
              </a:rPr>
              <a:t>Solve addition and subtraction multi-step problems in contexts, deciding which operations and methods to use and why</a:t>
            </a:r>
            <a:endParaRPr lang="en-US" sz="2600">
              <a:solidFill>
                <a:srgbClr val="000000"/>
              </a:solidFill>
              <a:latin typeface="Century Gothic"/>
              <a:cs typeface="Helvetica"/>
            </a:endParaRPr>
          </a:p>
          <a:p>
            <a:pPr lvl="1"/>
            <a:r>
              <a:rPr lang="en-US" sz="2600">
                <a:solidFill>
                  <a:srgbClr val="333333"/>
                </a:solidFill>
                <a:latin typeface="Century Gothic"/>
                <a:cs typeface="Helvetica"/>
              </a:rPr>
              <a:t>Multiply multi-digit numbers up to 4-digits by a two-digit whole number</a:t>
            </a:r>
          </a:p>
          <a:p>
            <a:pPr lvl="1"/>
            <a:r>
              <a:rPr lang="en-US" sz="2600">
                <a:solidFill>
                  <a:srgbClr val="333333"/>
                </a:solidFill>
                <a:latin typeface="Century Gothic"/>
                <a:cs typeface="Helvetica"/>
              </a:rPr>
              <a:t>Divide numbers up to 4 digits by a two-digit number and interpret remainders, fractions, or by rounding, as appropriate for the context </a:t>
            </a:r>
          </a:p>
          <a:p>
            <a:pPr lvl="1"/>
            <a:r>
              <a:rPr lang="en-US" sz="2600">
                <a:solidFill>
                  <a:srgbClr val="333333"/>
                </a:solidFill>
                <a:latin typeface="Century Gothic"/>
                <a:cs typeface="Helvetica"/>
              </a:rPr>
              <a:t>Recall and use equivalences between fractions, decimals and percentages including in different contexts</a:t>
            </a:r>
          </a:p>
          <a:p>
            <a:pPr lvl="1"/>
            <a:r>
              <a:rPr lang="en-US" sz="2600">
                <a:solidFill>
                  <a:srgbClr val="333333"/>
                </a:solidFill>
                <a:latin typeface="Century Gothic"/>
                <a:cs typeface="Helvetica"/>
              </a:rPr>
              <a:t>Use, read, write and convert between standard units, converting measurements of length, mass, volume and time from a smaller to a larger unit, and vice versa, using decimal notation to up to 3 decimal places</a:t>
            </a:r>
          </a:p>
          <a:p>
            <a:pPr lvl="1"/>
            <a:endParaRPr lang="en-US" sz="1100" b="1">
              <a:solidFill>
                <a:srgbClr val="333333"/>
              </a:solidFill>
              <a:latin typeface="Helvetica"/>
              <a:cs typeface="Helvetica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A0943CB2-696A-7F50-55B4-708266268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627" y="311603"/>
            <a:ext cx="287537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8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28" y="175547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You can help at home with…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309" y="1719386"/>
            <a:ext cx="11457857" cy="46082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>
                <a:latin typeface="Century Gothic"/>
              </a:rPr>
              <a:t>Writing </a:t>
            </a:r>
            <a:r>
              <a:rPr lang="en-US">
                <a:latin typeface="Century Gothic"/>
              </a:rPr>
              <a:t>– </a:t>
            </a:r>
            <a:r>
              <a:rPr lang="en-US" sz="2400">
                <a:latin typeface="Century Gothic"/>
              </a:rPr>
              <a:t>writing for purposes at home e.g. letters, diary, own stories. </a:t>
            </a:r>
            <a:endParaRPr lang="en-US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2000">
              <a:solidFill>
                <a:srgbClr val="333333"/>
              </a:solidFill>
              <a:highlight>
                <a:srgbClr val="FFFFC1"/>
              </a:highlight>
              <a:latin typeface="Century Gothic"/>
              <a:cs typeface="Helvetica"/>
            </a:endParaRPr>
          </a:p>
          <a:p>
            <a:pPr marL="342900" indent="-342900"/>
            <a:r>
              <a:rPr lang="en-US" sz="2400">
                <a:solidFill>
                  <a:srgbClr val="333333"/>
                </a:solidFill>
                <a:latin typeface="Century Gothic"/>
                <a:cs typeface="Helvetica"/>
              </a:rPr>
              <a:t>In narratives, describe settings, characters and atmosphere</a:t>
            </a:r>
            <a:endParaRPr lang="en-US" sz="24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42900" indent="-342900"/>
            <a:r>
              <a:rPr lang="en-US" sz="2400">
                <a:solidFill>
                  <a:srgbClr val="333333"/>
                </a:solidFill>
                <a:latin typeface="Century Gothic"/>
                <a:cs typeface="Helvetica"/>
              </a:rPr>
              <a:t>Integrate dialogue in narratives to convey character and advance the action</a:t>
            </a:r>
            <a:endParaRPr lang="en-US" sz="2400">
              <a:latin typeface="Century Gothic"/>
              <a:ea typeface="Calibri"/>
              <a:cs typeface="Calibri"/>
            </a:endParaRPr>
          </a:p>
          <a:p>
            <a:pPr marL="342900" indent="-342900"/>
            <a:r>
              <a:rPr lang="en-US" sz="2400">
                <a:solidFill>
                  <a:srgbClr val="333333"/>
                </a:solidFill>
                <a:latin typeface="Century Gothic"/>
                <a:cs typeface="Helvetica"/>
              </a:rPr>
              <a:t>Use verb tenses consistently and correctly throughout their writing</a:t>
            </a:r>
          </a:p>
          <a:p>
            <a:pPr marL="342900" indent="-342900"/>
            <a:r>
              <a:rPr lang="en-US" sz="2400">
                <a:solidFill>
                  <a:srgbClr val="333333"/>
                </a:solidFill>
                <a:latin typeface="Century Gothic"/>
                <a:cs typeface="Helvetica"/>
              </a:rPr>
              <a:t>Spell correctly most words from the year 5 / year 6 spelling list and use a dictionary to check the spelling of uncommon or more ambitious vocabulary</a:t>
            </a:r>
            <a:endParaRPr lang="en-US" sz="24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42900" indent="-342900"/>
            <a:r>
              <a:rPr lang="en-US" sz="2400">
                <a:solidFill>
                  <a:srgbClr val="333333"/>
                </a:solidFill>
                <a:latin typeface="Century Gothic"/>
                <a:cs typeface="Helvetica"/>
              </a:rPr>
              <a:t>Use paragraphs to </a:t>
            </a:r>
            <a:r>
              <a:rPr lang="en-US" sz="2400" err="1">
                <a:solidFill>
                  <a:srgbClr val="333333"/>
                </a:solidFill>
                <a:latin typeface="Century Gothic"/>
                <a:cs typeface="Helvetica"/>
              </a:rPr>
              <a:t>organise</a:t>
            </a:r>
            <a:r>
              <a:rPr lang="en-US" sz="2400">
                <a:solidFill>
                  <a:srgbClr val="333333"/>
                </a:solidFill>
                <a:latin typeface="Century Gothic"/>
                <a:cs typeface="Helvetica"/>
              </a:rPr>
              <a:t> ideas</a:t>
            </a:r>
            <a:r>
              <a:rPr lang="en-US" sz="4800">
                <a:latin typeface="Century Gothic"/>
              </a:rPr>
              <a:t> </a:t>
            </a:r>
            <a:endParaRPr lang="en-US" sz="48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D571E6CD-D5AA-0015-AD80-F97E55713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294350"/>
            <a:ext cx="287537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0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FC0A7-7C56-12DD-68F7-CFC4DAA86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829" y="-186418"/>
            <a:ext cx="10515600" cy="1325563"/>
          </a:xfrm>
        </p:spPr>
        <p:txBody>
          <a:bodyPr/>
          <a:lstStyle/>
          <a:p>
            <a:r>
              <a:rPr lang="en-US">
                <a:latin typeface="Century Gothic"/>
              </a:rPr>
              <a:t>Spellings</a:t>
            </a:r>
          </a:p>
        </p:txBody>
      </p:sp>
      <p:pic>
        <p:nvPicPr>
          <p:cNvPr id="3" name="Picture 2" descr="A close up of words&#10;&#10;AI-generated content may be incorrect.">
            <a:extLst>
              <a:ext uri="{FF2B5EF4-FFF2-40B4-BE49-F238E27FC236}">
                <a16:creationId xmlns:a16="http://schemas.microsoft.com/office/drawing/2014/main" id="{E6B8F792-8891-E9C6-F688-D1C8E9DF5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190" y="878114"/>
            <a:ext cx="8578877" cy="597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26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28" y="171716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You can help at home with…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726" y="1451249"/>
            <a:ext cx="11267164" cy="482685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>
                <a:latin typeface="Century Gothic" panose="020B0502020202020204" pitchFamily="34" charset="0"/>
              </a:rPr>
              <a:t>The wider curriculum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50000"/>
              </a:lnSpc>
            </a:pPr>
            <a:r>
              <a:rPr lang="en-US">
                <a:latin typeface="Century Gothic" panose="020B0502020202020204" pitchFamily="34" charset="0"/>
              </a:rPr>
              <a:t>Discuss topics being studied with your child – ask them about their learning.</a:t>
            </a:r>
          </a:p>
          <a:p>
            <a:pPr>
              <a:lnSpc>
                <a:spcPct val="150000"/>
              </a:lnSpc>
            </a:pPr>
            <a:r>
              <a:rPr lang="en-US">
                <a:latin typeface="Century Gothic" panose="020B0502020202020204" pitchFamily="34" charset="0"/>
              </a:rPr>
              <a:t>Supporting your child with researching on the internet or using books to find out more facts about a topic or subject. </a:t>
            </a:r>
          </a:p>
          <a:p>
            <a:pPr>
              <a:lnSpc>
                <a:spcPct val="150000"/>
              </a:lnSpc>
            </a:pPr>
            <a:r>
              <a:rPr lang="en-US">
                <a:latin typeface="Century Gothic" panose="020B0502020202020204" pitchFamily="34" charset="0"/>
              </a:rPr>
              <a:t>Sharing your own passions, interests or skills with your child to enhance their learning. </a:t>
            </a:r>
          </a:p>
          <a:p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2B019F6C-482A-1379-461F-19A585B27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294350"/>
            <a:ext cx="287537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7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25" y="93092"/>
            <a:ext cx="5670783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Other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925" y="1540042"/>
            <a:ext cx="11784193" cy="502278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>
                <a:latin typeface="Century Gothic"/>
              </a:rPr>
              <a:t>PE days will be set at the start of the year. Please ensure that your child comes to school in PE clothes and trainers on these days, once specified. 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60000"/>
              </a:lnSpc>
            </a:pPr>
            <a:r>
              <a:rPr lang="en-US">
                <a:latin typeface="Century Gothic" panose="020B0502020202020204" pitchFamily="34" charset="0"/>
              </a:rPr>
              <a:t>Book bags, reading books and reading records are to be brought in daily. Children can choose to change their reading book as and when they have finished it and have a comment/comments in their reading record from an adult to say that they have read and finished it/reread it for fluency. </a:t>
            </a:r>
          </a:p>
          <a:p>
            <a:pPr>
              <a:lnSpc>
                <a:spcPct val="160000"/>
              </a:lnSpc>
            </a:pPr>
            <a:r>
              <a:rPr lang="en-US">
                <a:latin typeface="Century Gothic" panose="020B0502020202020204" pitchFamily="34" charset="0"/>
              </a:rPr>
              <a:t>We go out for Daily Mile and break times in all weathers, please ensure children come to school with suitable clothing – a waterproof coat with a hood is advised</a:t>
            </a:r>
          </a:p>
          <a:p>
            <a:pPr>
              <a:lnSpc>
                <a:spcPct val="160000"/>
              </a:lnSpc>
            </a:pPr>
            <a:r>
              <a:rPr lang="en-US">
                <a:latin typeface="Century Gothic" panose="020B0502020202020204" pitchFamily="34" charset="0"/>
              </a:rPr>
              <a:t>You will be invited to a Parent Evening meeting in October </a:t>
            </a:r>
          </a:p>
        </p:txBody>
      </p:sp>
      <p:pic>
        <p:nvPicPr>
          <p:cNvPr id="6" name="Picture 5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D0AF29E0-5310-EAF4-BC39-0BCEDFBCC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839" y="305212"/>
            <a:ext cx="287537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3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16" y="18255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47672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Century Gothic" panose="020B0502020202020204" pitchFamily="34" charset="0"/>
              </a:rPr>
              <a:t>Our Ethos and Values</a:t>
            </a:r>
          </a:p>
          <a:p>
            <a:r>
              <a:rPr lang="en-US">
                <a:latin typeface="Century Gothic"/>
              </a:rPr>
              <a:t>The Year 6 staff team</a:t>
            </a:r>
          </a:p>
          <a:p>
            <a:r>
              <a:rPr lang="en-US">
                <a:latin typeface="Century Gothic" panose="020B0502020202020204" pitchFamily="34" charset="0"/>
              </a:rPr>
              <a:t>Weekly timetable </a:t>
            </a:r>
          </a:p>
          <a:p>
            <a:r>
              <a:rPr lang="en-US">
                <a:latin typeface="Century Gothic"/>
              </a:rPr>
              <a:t>Expectations in Year 6 </a:t>
            </a:r>
          </a:p>
          <a:p>
            <a:r>
              <a:rPr lang="en-US">
                <a:latin typeface="Century Gothic" panose="020B0502020202020204" pitchFamily="34" charset="0"/>
              </a:rPr>
              <a:t>Assessments</a:t>
            </a:r>
          </a:p>
          <a:p>
            <a:r>
              <a:rPr lang="en-US">
                <a:latin typeface="Century Gothic" panose="020B0502020202020204" pitchFamily="34" charset="0"/>
              </a:rPr>
              <a:t>How you can help at home </a:t>
            </a:r>
          </a:p>
          <a:p>
            <a:r>
              <a:rPr lang="en-US">
                <a:latin typeface="Century Gothic" panose="020B0502020202020204" pitchFamily="34" charset="0"/>
              </a:rPr>
              <a:t>Other information </a:t>
            </a:r>
          </a:p>
          <a:p>
            <a:r>
              <a:rPr lang="en-US">
                <a:latin typeface="Century Gothic" panose="020B0502020202020204" pitchFamily="34" charset="0"/>
              </a:rPr>
              <a:t>Questions </a:t>
            </a:r>
          </a:p>
          <a:p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0B1A4F2F-9B50-C325-1E6F-87CE068DF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151475"/>
            <a:ext cx="277464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74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154F5-9F08-FEA0-2687-165AA3FBD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1A3B6-DC40-4DA9-4F09-47EB3AE6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25" y="93092"/>
            <a:ext cx="8603766" cy="770872"/>
          </a:xfrm>
        </p:spPr>
        <p:txBody>
          <a:bodyPr>
            <a:normAutofit/>
          </a:bodyPr>
          <a:lstStyle/>
          <a:p>
            <a:r>
              <a:rPr lang="en-US" b="1">
                <a:latin typeface="Century Gothic"/>
              </a:rPr>
              <a:t> </a:t>
            </a:r>
            <a:r>
              <a:rPr lang="en-US" sz="3200" b="1">
                <a:latin typeface="Century Gothic"/>
              </a:rPr>
              <a:t>Educate Together Clothing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6EDBD-50A9-2A22-CF63-EC27F2204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21" y="898712"/>
            <a:ext cx="11901245" cy="58067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900">
                <a:latin typeface="Century Gothic"/>
              </a:rPr>
              <a:t>At Redfield Educate Together, we encourage children to express themselves and feel comfortable being who they are. While we don’t have a school uniform, we ask that clothing follows a few important guidelines to keep everyone </a:t>
            </a:r>
            <a:r>
              <a:rPr lang="en-GB" sz="1900" b="1">
                <a:latin typeface="Century Gothic"/>
              </a:rPr>
              <a:t>safe</a:t>
            </a:r>
            <a:r>
              <a:rPr lang="en-GB" sz="1900">
                <a:latin typeface="Century Gothic"/>
              </a:rPr>
              <a:t>, </a:t>
            </a:r>
            <a:r>
              <a:rPr lang="en-GB" sz="1900" b="1">
                <a:latin typeface="Century Gothic"/>
              </a:rPr>
              <a:t>comfortable</a:t>
            </a:r>
            <a:r>
              <a:rPr lang="en-GB" sz="1900">
                <a:latin typeface="Century Gothic"/>
              </a:rPr>
              <a:t>, and </a:t>
            </a:r>
            <a:r>
              <a:rPr lang="en-GB" sz="1900" b="1">
                <a:latin typeface="Century Gothic"/>
              </a:rPr>
              <a:t>included</a:t>
            </a:r>
            <a:r>
              <a:rPr lang="en-GB" sz="1900">
                <a:latin typeface="Century Gothic"/>
              </a:rPr>
              <a:t>.</a:t>
            </a:r>
            <a:endParaRPr lang="en-US" sz="1900">
              <a:latin typeface="Century Gothic"/>
            </a:endParaRPr>
          </a:p>
          <a:p>
            <a:pPr marL="0" indent="0">
              <a:buNone/>
            </a:pPr>
            <a:endParaRPr lang="en-GB" sz="1800">
              <a:latin typeface="Century Gothic"/>
            </a:endParaRPr>
          </a:p>
          <a:p>
            <a:pPr marL="0" indent="0">
              <a:buNone/>
            </a:pPr>
            <a:endParaRPr lang="en-GB" sz="1800" b="1" i="1">
              <a:latin typeface="Century Gothic"/>
              <a:ea typeface="Calibri"/>
              <a:cs typeface="Calibri"/>
            </a:endParaRPr>
          </a:p>
          <a:p>
            <a:pPr marL="0" indent="0">
              <a:buNone/>
            </a:pPr>
            <a:endParaRPr lang="en-GB" sz="1800" b="1" i="1">
              <a:latin typeface="Century Gothic"/>
              <a:ea typeface="Calibri"/>
              <a:cs typeface="Calibri"/>
            </a:endParaRPr>
          </a:p>
        </p:txBody>
      </p:sp>
      <p:pic>
        <p:nvPicPr>
          <p:cNvPr id="4" name="Picture 3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8AED3EFA-D7B9-AB36-056A-4DE730664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337" y="109635"/>
            <a:ext cx="2326283" cy="7489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4731CD-FDB5-838F-5DF5-C5A5940309F9}"/>
              </a:ext>
            </a:extLst>
          </p:cNvPr>
          <p:cNvSpPr txBox="1"/>
          <p:nvPr/>
        </p:nvSpPr>
        <p:spPr>
          <a:xfrm>
            <a:off x="7671244" y="1905555"/>
            <a:ext cx="4389420" cy="48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latin typeface="Century Gothic"/>
                <a:cs typeface="Segoe UI"/>
              </a:rPr>
              <a:t>📱 Technology and Toys</a:t>
            </a:r>
            <a:endParaRPr lang="en-GB">
              <a:latin typeface="Century Gothic"/>
            </a:endParaRPr>
          </a:p>
          <a:p>
            <a:pPr marL="228600" indent="-228600">
              <a:buFont typeface="Symbol"/>
              <a:buChar char="•"/>
            </a:pPr>
            <a:endParaRPr lang="en-GB" b="1">
              <a:latin typeface="Century Gothic"/>
            </a:endParaRPr>
          </a:p>
          <a:p>
            <a:pPr marL="228600" indent="-228600">
              <a:buFont typeface="Symbol"/>
              <a:buChar char="•"/>
            </a:pPr>
            <a:r>
              <a:rPr lang="en-GB" b="1">
                <a:latin typeface="Century Gothic"/>
              </a:rPr>
              <a:t>Toys, cards and fidgets must not be brought to school</a:t>
            </a:r>
            <a:endParaRPr lang="en-GB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228600" indent="-228600">
              <a:buFont typeface="Symbol"/>
              <a:buChar char="•"/>
            </a:pPr>
            <a:r>
              <a:rPr lang="en-GB" b="1">
                <a:latin typeface="Century Gothic"/>
              </a:rPr>
              <a:t>Year 5 &amp; 6 children</a:t>
            </a:r>
            <a:r>
              <a:rPr lang="en-GB">
                <a:latin typeface="Century Gothic"/>
              </a:rPr>
              <a:t> who walk to or from school independently may bring a </a:t>
            </a:r>
            <a:r>
              <a:rPr lang="en-GB" b="1">
                <a:latin typeface="Century Gothic"/>
              </a:rPr>
              <a:t>mobile phone</a:t>
            </a:r>
            <a:r>
              <a:rPr lang="en-GB">
                <a:latin typeface="Century Gothic"/>
              </a:rPr>
              <a:t>. </a:t>
            </a:r>
            <a:br>
              <a:rPr lang="en-GB">
                <a:latin typeface="Century Gothic"/>
              </a:rPr>
            </a:br>
            <a:r>
              <a:rPr lang="en-GB">
                <a:latin typeface="Century Gothic"/>
              </a:rPr>
              <a:t>➤ Phones must be handed to a staff member at the start of the day. </a:t>
            </a:r>
            <a:endParaRPr lang="en-GB">
              <a:ea typeface="Calibri"/>
              <a:cs typeface="Calibri"/>
            </a:endParaRPr>
          </a:p>
          <a:p>
            <a:pPr marL="228600" indent="-228600">
              <a:buFont typeface="Symbol"/>
              <a:buChar char="•"/>
            </a:pPr>
            <a:r>
              <a:rPr lang="en-GB" b="1">
                <a:latin typeface="Century Gothic"/>
              </a:rPr>
              <a:t>Smart watches</a:t>
            </a:r>
            <a:r>
              <a:rPr lang="en-GB">
                <a:latin typeface="Century Gothic"/>
              </a:rPr>
              <a:t> should not be worn to school. </a:t>
            </a:r>
            <a:br>
              <a:rPr lang="en-GB">
                <a:latin typeface="Century Gothic"/>
              </a:rPr>
            </a:br>
            <a:r>
              <a:rPr lang="en-GB">
                <a:latin typeface="Century Gothic"/>
              </a:rPr>
              <a:t>➤ If worn, they must be handed in at the start of the day. </a:t>
            </a:r>
          </a:p>
          <a:p>
            <a:endParaRPr lang="en-GB">
              <a:latin typeface="Century Gothic"/>
              <a:cs typeface="Segoe UI"/>
            </a:endParaRPr>
          </a:p>
          <a:p>
            <a:pPr marL="228600" indent="-228600">
              <a:buFont typeface="Symbol"/>
              <a:buChar char="•"/>
            </a:pPr>
            <a:r>
              <a:rPr lang="en-GB" b="1">
                <a:latin typeface="Century Gothic"/>
              </a:rPr>
              <a:t>Phones and smart watches must not be used on school site.</a:t>
            </a:r>
            <a:r>
              <a:rPr lang="en-GB">
                <a:latin typeface="Century Gothic"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11FCC9-CB51-F134-9C19-034EE08C2073}"/>
              </a:ext>
            </a:extLst>
          </p:cNvPr>
          <p:cNvSpPr txBox="1"/>
          <p:nvPr/>
        </p:nvSpPr>
        <p:spPr>
          <a:xfrm>
            <a:off x="169209" y="2135841"/>
            <a:ext cx="7494494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i="1">
                <a:latin typeface="Century Gothic"/>
                <a:cs typeface="Segoe UI"/>
              </a:rPr>
              <a:t>✅ Clothing should be:</a:t>
            </a:r>
            <a:endParaRPr lang="en-US" sz="2000">
              <a:latin typeface="Century Gothic"/>
              <a:cs typeface="Segoe UI"/>
            </a:endParaRP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Comfortable and weather-appropriate</a:t>
            </a:r>
            <a:r>
              <a:rPr lang="en-US" sz="2000">
                <a:latin typeface="Century Gothic"/>
                <a:cs typeface="Arial"/>
              </a:rPr>
              <a:t>​</a:t>
            </a:r>
            <a:endParaRPr lang="en-US" sz="2000">
              <a:latin typeface="Century Gothic"/>
              <a:ea typeface="Calibri" panose="020F0502020204030204"/>
              <a:cs typeface="Arial"/>
            </a:endParaRP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Easy for children to manage independently</a:t>
            </a:r>
            <a:r>
              <a:rPr lang="en-US" sz="2000">
                <a:latin typeface="Century Gothic"/>
                <a:cs typeface="Arial"/>
              </a:rPr>
              <a:t>​</a:t>
            </a: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Suitable for movement and active play</a:t>
            </a:r>
            <a:r>
              <a:rPr lang="en-US" sz="2000">
                <a:latin typeface="Century Gothic"/>
                <a:cs typeface="Arial"/>
              </a:rPr>
              <a:t>​</a:t>
            </a: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Respectful of everyone in our school community</a:t>
            </a:r>
            <a:r>
              <a:rPr lang="en-US" sz="2000">
                <a:latin typeface="Century Gothic"/>
                <a:cs typeface="Arial"/>
              </a:rPr>
              <a:t>​</a:t>
            </a:r>
          </a:p>
          <a:p>
            <a:pPr marL="228600" indent="-228600">
              <a:buFont typeface=""/>
              <a:buChar char="•"/>
            </a:pPr>
            <a:endParaRPr lang="en-US" sz="2000">
              <a:latin typeface="Century Gothic"/>
              <a:cs typeface="Arial"/>
            </a:endParaRPr>
          </a:p>
          <a:p>
            <a:endParaRPr lang="en-US" sz="2000">
              <a:latin typeface="Century Gothic"/>
              <a:cs typeface="Arial"/>
            </a:endParaRPr>
          </a:p>
          <a:p>
            <a:r>
              <a:rPr lang="en-GB" sz="2000" b="1" i="1">
                <a:latin typeface="Century Gothic"/>
                <a:cs typeface="Segoe UI"/>
              </a:rPr>
              <a:t>❌ We do not allow:</a:t>
            </a:r>
            <a:r>
              <a:rPr lang="en-US" sz="2000">
                <a:latin typeface="Century Gothic"/>
                <a:cs typeface="Segoe UI"/>
              </a:rPr>
              <a:t>​</a:t>
            </a: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Clothing that restricts movement (e.g., skinny jeans)</a:t>
            </a:r>
            <a:r>
              <a:rPr lang="en-US" sz="2000">
                <a:latin typeface="Century Gothic"/>
                <a:cs typeface="Arial"/>
              </a:rPr>
              <a:t>​</a:t>
            </a: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Unsafe footwear (e.g. open-toe sandals, backless shoes)</a:t>
            </a: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Jewellery that could cause injury (e.g. necklaces, hoop earrings)</a:t>
            </a:r>
            <a:r>
              <a:rPr lang="en-US" sz="2000">
                <a:latin typeface="Century Gothic"/>
                <a:cs typeface="Arial"/>
              </a:rPr>
              <a:t>​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Make-up or false nails</a:t>
            </a:r>
            <a:r>
              <a:rPr lang="en-US" sz="2000">
                <a:latin typeface="Century Gothic"/>
                <a:cs typeface="Arial"/>
              </a:rPr>
              <a:t>​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28600" indent="-228600">
              <a:buFont typeface=""/>
              <a:buChar char="•"/>
            </a:pPr>
            <a:r>
              <a:rPr lang="en-GB" sz="2000">
                <a:latin typeface="Century Gothic"/>
                <a:cs typeface="Arial"/>
              </a:rPr>
              <a:t>Crop tops or clothing with unkind/offensive messages</a:t>
            </a:r>
            <a:endParaRPr lang="en-GB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38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320C7-C293-4237-C58D-0FB816A8B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F40DF-705A-0F00-37F5-D01D8E2A9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25" y="93092"/>
            <a:ext cx="8603766" cy="1325563"/>
          </a:xfrm>
        </p:spPr>
        <p:txBody>
          <a:bodyPr>
            <a:normAutofit/>
          </a:bodyPr>
          <a:lstStyle/>
          <a:p>
            <a:r>
              <a:rPr lang="en-US" b="1">
                <a:latin typeface="Century Gothic" panose="020B0502020202020204" pitchFamily="34" charset="0"/>
              </a:rPr>
              <a:t>Each day children should come to school with…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98CEC-E4CB-FEA8-1797-70A6C40F2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925" y="2023121"/>
            <a:ext cx="11778286" cy="31527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Century Gothic"/>
              </a:rPr>
              <a:t>A named water bottle (water only, no squash)</a:t>
            </a:r>
            <a:endParaRPr lang="en-US">
              <a:latin typeface="Century Gothic" panose="020B0502020202020204" pitchFamily="34" charset="0"/>
            </a:endParaRPr>
          </a:p>
          <a:p>
            <a:r>
              <a:rPr lang="en-US">
                <a:latin typeface="Century Gothic"/>
              </a:rPr>
              <a:t>Bookbag &amp; reading book </a:t>
            </a:r>
            <a:endParaRPr lang="en-US">
              <a:latin typeface="Century Gothic" panose="020B0502020202020204" pitchFamily="34" charset="0"/>
            </a:endParaRPr>
          </a:p>
          <a:p>
            <a:r>
              <a:rPr lang="en-US">
                <a:latin typeface="Century Gothic"/>
              </a:rPr>
              <a:t>Suitable coat for breaktimes</a:t>
            </a:r>
          </a:p>
          <a:p>
            <a:r>
              <a:rPr lang="en-US">
                <a:latin typeface="Century Gothic"/>
              </a:rPr>
              <a:t>Suitable shoes for active play and PE</a:t>
            </a:r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4" name="Picture 3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5A220CB0-9ED2-D539-4612-3E83AE5A7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839" y="372972"/>
            <a:ext cx="287537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2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C6AA3-A33A-BF41-4A2E-540EBA6E6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green card with black text&#10;&#10;AI-generated content may be incorrect.">
            <a:extLst>
              <a:ext uri="{FF2B5EF4-FFF2-40B4-BE49-F238E27FC236}">
                <a16:creationId xmlns:a16="http://schemas.microsoft.com/office/drawing/2014/main" id="{DA2BA03C-14C7-1CB4-7A33-1A5DDB502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555"/>
            <a:ext cx="10277929" cy="3834029"/>
          </a:xfrm>
          <a:prstGeom prst="rect">
            <a:avLst/>
          </a:prstGeom>
        </p:spPr>
      </p:pic>
      <p:pic>
        <p:nvPicPr>
          <p:cNvPr id="2" name="Picture 1" descr="A sign with text on it&#10;&#10;AI-generated content may be incorrect.">
            <a:extLst>
              <a:ext uri="{FF2B5EF4-FFF2-40B4-BE49-F238E27FC236}">
                <a16:creationId xmlns:a16="http://schemas.microsoft.com/office/drawing/2014/main" id="{EDFD600B-9FFA-6AB5-A437-6A0AC8E52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628" y="3753303"/>
            <a:ext cx="3705405" cy="3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54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16" y="534375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As an Educate Together school: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440" y="2208273"/>
            <a:ext cx="10515600" cy="14318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>
                <a:latin typeface="Century Gothic"/>
              </a:rPr>
              <a:t>We are an equality-based school where we live by the motto: ‘</a:t>
            </a:r>
            <a:r>
              <a:rPr lang="en-US" sz="3200" b="1">
                <a:latin typeface="Century Gothic"/>
              </a:rPr>
              <a:t>learn together to live together</a:t>
            </a:r>
            <a:r>
              <a:rPr lang="en-US" sz="3200">
                <a:latin typeface="Century Gothic"/>
              </a:rPr>
              <a:t>’. </a:t>
            </a:r>
          </a:p>
          <a:p>
            <a:pPr marL="0" indent="0">
              <a:buNone/>
            </a:pPr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026" name="Picture 2" descr="img">
            <a:extLst>
              <a:ext uri="{FF2B5EF4-FFF2-40B4-BE49-F238E27FC236}">
                <a16:creationId xmlns:a16="http://schemas.microsoft.com/office/drawing/2014/main" id="{F612F2F6-92AF-F64A-A0F5-AC6E10A10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467" y="5048397"/>
            <a:ext cx="3787065" cy="143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489C1847-5DD8-648D-43AE-B0D2519F2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2442" y="151475"/>
            <a:ext cx="277464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8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5" y="213945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As an Educate Together school: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94" y="1373605"/>
            <a:ext cx="11319143" cy="4767263"/>
          </a:xfrm>
        </p:spPr>
        <p:txBody>
          <a:bodyPr>
            <a:normAutofit/>
          </a:bodyPr>
          <a:lstStyle/>
          <a:p>
            <a:r>
              <a:rPr lang="en-US">
                <a:latin typeface="Century Gothic" panose="020B0502020202020204" pitchFamily="34" charset="0"/>
              </a:rPr>
              <a:t>We value all children and the unique contribution that they offer to the school.</a:t>
            </a:r>
          </a:p>
          <a:p>
            <a:r>
              <a:rPr lang="en-US">
                <a:latin typeface="Century Gothic" panose="020B0502020202020204" pitchFamily="34" charset="0"/>
              </a:rPr>
              <a:t>We believe that all children learn best when they feel safe and are happy in school.</a:t>
            </a:r>
          </a:p>
          <a:p>
            <a:r>
              <a:rPr lang="en-US">
                <a:latin typeface="Century Gothic" panose="020B0502020202020204" pitchFamily="34" charset="0"/>
              </a:rPr>
              <a:t>We believe that respect underpins all of our relationships within school and with the outside world.</a:t>
            </a:r>
          </a:p>
          <a:p>
            <a:r>
              <a:rPr lang="en-US">
                <a:latin typeface="Century Gothic" panose="020B0502020202020204" pitchFamily="34" charset="0"/>
              </a:rPr>
              <a:t>We ensure that all pupils achieve their fullest potential and are fully prepared for the next stage of learning and life.</a:t>
            </a:r>
          </a:p>
          <a:p>
            <a:endParaRPr lang="en-US">
              <a:latin typeface="Century Gothic" panose="020B0502020202020204" pitchFamily="34" charset="0"/>
            </a:endParaRPr>
          </a:p>
          <a:p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1026" name="Picture 2" descr="img">
            <a:extLst>
              <a:ext uri="{FF2B5EF4-FFF2-40B4-BE49-F238E27FC236}">
                <a16:creationId xmlns:a16="http://schemas.microsoft.com/office/drawing/2014/main" id="{F612F2F6-92AF-F64A-A0F5-AC6E10A10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762" y="5165375"/>
            <a:ext cx="3787065" cy="143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6DDE97DA-DA3C-BC00-6F11-7FFC47413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2442" y="151475"/>
            <a:ext cx="2774642" cy="76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5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80" y="17502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Our Four Core Principles:</a:t>
            </a: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E7D30AAC-85D2-63F6-5B85-6580A93C6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151475"/>
            <a:ext cx="2774642" cy="765801"/>
          </a:xfrm>
          <a:prstGeom prst="rect">
            <a:avLst/>
          </a:prstGeom>
        </p:spPr>
      </p:pic>
      <p:pic>
        <p:nvPicPr>
          <p:cNvPr id="8" name="Picture 2" descr="A chart of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AD1A1533-2E25-5648-DDBC-D8D00C7D01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638" y="1222294"/>
            <a:ext cx="7948723" cy="520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708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3225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 panose="020B0502020202020204" pitchFamily="34" charset="0"/>
              </a:rPr>
              <a:t>Our School Rules</a:t>
            </a:r>
          </a:p>
        </p:txBody>
      </p:sp>
      <p:pic>
        <p:nvPicPr>
          <p:cNvPr id="3" name="Picture 2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189983A3-64FA-18ED-A23A-E1D4FA5EC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151475"/>
            <a:ext cx="2774642" cy="765801"/>
          </a:xfrm>
          <a:prstGeom prst="rect">
            <a:avLst/>
          </a:prstGeom>
        </p:spPr>
      </p:pic>
      <p:pic>
        <p:nvPicPr>
          <p:cNvPr id="2052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C2999521-7B1B-F7B2-508A-4521B7E83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092" y="917277"/>
            <a:ext cx="6525656" cy="39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C72F5D-42C3-7CE9-5FF2-136799A862D8}"/>
              </a:ext>
            </a:extLst>
          </p:cNvPr>
          <p:cNvSpPr txBox="1"/>
          <p:nvPr/>
        </p:nvSpPr>
        <p:spPr>
          <a:xfrm>
            <a:off x="241540" y="5150163"/>
            <a:ext cx="11845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Behaviour is communication and our job as educators is to seek to understand what a child is telling us and support them.  Only when children behave in appropriate ways can they achieve their best.</a:t>
            </a:r>
          </a:p>
          <a:p>
            <a:r>
              <a:rPr lang="en-GB" sz="2000" b="0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Consistent, clear, and firm boundaries are key to promoting positive learning behaviours.  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42751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16" y="-70109"/>
            <a:ext cx="10515600" cy="1325563"/>
          </a:xfrm>
        </p:spPr>
        <p:txBody>
          <a:bodyPr/>
          <a:lstStyle/>
          <a:p>
            <a:r>
              <a:rPr lang="en-US" b="1">
                <a:latin typeface="Century Gothic"/>
              </a:rPr>
              <a:t>The Year 6 Staff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3C41-8706-A249-B448-B13ADD4D6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916" y="993059"/>
            <a:ext cx="10515600" cy="54470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>
                <a:latin typeface="Century Gothic"/>
                <a:ea typeface="+mn-lt"/>
                <a:cs typeface="+mn-lt"/>
              </a:rPr>
              <a:t>Hana and Laurie – Class Teachers</a:t>
            </a:r>
            <a:endParaRPr lang="en-US" sz="2600">
              <a:latin typeface="Century Gothic"/>
              <a:cs typeface="Calibri"/>
            </a:endParaRPr>
          </a:p>
          <a:p>
            <a:r>
              <a:rPr lang="en-US" sz="2600">
                <a:latin typeface="Century Gothic"/>
                <a:cs typeface="Calibri"/>
              </a:rPr>
              <a:t>Paul – Learning Support Assistant</a:t>
            </a:r>
          </a:p>
          <a:p>
            <a:r>
              <a:rPr lang="en-US" sz="2600">
                <a:highlight>
                  <a:srgbClr val="FCFFEC"/>
                </a:highlight>
                <a:latin typeface="Century Gothic"/>
                <a:cs typeface="Calibri"/>
              </a:rPr>
              <a:t>Mike/Gemma –  Cover Teacher (Monday pm)</a:t>
            </a:r>
          </a:p>
          <a:p>
            <a:r>
              <a:rPr lang="en-US" sz="2600">
                <a:highlight>
                  <a:srgbClr val="FCFFEC"/>
                </a:highlight>
                <a:latin typeface="Century Gothic"/>
                <a:cs typeface="Calibri"/>
              </a:rPr>
              <a:t>Lisa – covering Okapis Friday</a:t>
            </a:r>
          </a:p>
          <a:p>
            <a:endParaRPr lang="en-US" sz="2600">
              <a:highlight>
                <a:srgbClr val="FCFFEC"/>
              </a:highlight>
              <a:latin typeface="Century Gothic"/>
            </a:endParaRPr>
          </a:p>
          <a:p>
            <a:endParaRPr lang="en-US">
              <a:latin typeface="Century Gothic" panose="020B0502020202020204" pitchFamily="34" charset="0"/>
            </a:endParaRPr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54F9A175-34F6-C2EF-6C39-4CD5D618A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604" y="151475"/>
            <a:ext cx="2774642" cy="765801"/>
          </a:xfrm>
          <a:prstGeom prst="rect">
            <a:avLst/>
          </a:prstGeom>
        </p:spPr>
      </p:pic>
      <p:pic>
        <p:nvPicPr>
          <p:cNvPr id="4" name="Picture 3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1B7C287F-1002-95CC-45DF-638634272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81" y="3208955"/>
            <a:ext cx="1366797" cy="1634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person smiling for a selfie&#10;&#10;AI-generated content may be incorrect.">
            <a:extLst>
              <a:ext uri="{FF2B5EF4-FFF2-40B4-BE49-F238E27FC236}">
                <a16:creationId xmlns:a16="http://schemas.microsoft.com/office/drawing/2014/main" id="{7CF8C682-5433-B880-F54D-E9F2A2545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3861" y="3142948"/>
            <a:ext cx="1415170" cy="18062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5D1E31-5189-F24E-E905-388F531150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5476" y="3251437"/>
            <a:ext cx="1200684" cy="1684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12021D-F3B1-4A89-F033-AC5CDC162832}"/>
              </a:ext>
            </a:extLst>
          </p:cNvPr>
          <p:cNvSpPr txBox="1"/>
          <p:nvPr/>
        </p:nvSpPr>
        <p:spPr>
          <a:xfrm>
            <a:off x="441884" y="5157668"/>
            <a:ext cx="3490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Century Gothic" panose="020B0502020202020204" pitchFamily="34" charset="0"/>
              </a:rPr>
              <a:t>Hana and Lisa - Okapi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9FEE93-8F5C-12F0-8DD5-349287C5F1CF}"/>
              </a:ext>
            </a:extLst>
          </p:cNvPr>
          <p:cNvSpPr txBox="1"/>
          <p:nvPr/>
        </p:nvSpPr>
        <p:spPr>
          <a:xfrm>
            <a:off x="8165715" y="4983141"/>
            <a:ext cx="2531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Century Gothic" panose="020B0502020202020204" pitchFamily="34" charset="0"/>
              </a:rPr>
              <a:t>Laurie - Bonobo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7E7940-29FA-4DD3-C915-6F6067E6F79E}"/>
              </a:ext>
            </a:extLst>
          </p:cNvPr>
          <p:cNvSpPr txBox="1"/>
          <p:nvPr/>
        </p:nvSpPr>
        <p:spPr>
          <a:xfrm>
            <a:off x="5270133" y="5011762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Century Gothic" panose="020B0502020202020204" pitchFamily="34" charset="0"/>
              </a:rPr>
              <a:t>Paul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AF4941-147B-A0D5-2BE7-20B0078C04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5077" y="3208956"/>
            <a:ext cx="1200684" cy="16788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1616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7E79-BBB4-5F4B-A02E-1099D0137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05" y="-26900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>
                <a:latin typeface="Century Gothic" panose="020B0502020202020204" pitchFamily="34" charset="0"/>
              </a:rPr>
              <a:t>Example of weekly timetable</a:t>
            </a:r>
          </a:p>
        </p:txBody>
      </p:sp>
      <p:pic>
        <p:nvPicPr>
          <p:cNvPr id="3" name="Picture 2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CB0C9679-B5EB-4BAB-39E9-2F7C58924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442" y="151475"/>
            <a:ext cx="2774642" cy="7658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C41702-A181-7EEC-75B8-9DF1100BBECC}"/>
              </a:ext>
            </a:extLst>
          </p:cNvPr>
          <p:cNvSpPr txBox="1"/>
          <p:nvPr/>
        </p:nvSpPr>
        <p:spPr>
          <a:xfrm>
            <a:off x="1456927" y="2729399"/>
            <a:ext cx="9757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highlight>
                  <a:srgbClr val="FFFF00"/>
                </a:highlight>
              </a:rPr>
              <a:t>Examples saved in timetable folder for Lower/upper school (Please note y3 next year you will be upper school)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95981B-AC08-7876-6944-D82747C2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619" y="1179889"/>
            <a:ext cx="10510762" cy="536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27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F2C90-935A-7D55-3669-0B821BE1E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28" y="912087"/>
            <a:ext cx="11620204" cy="1307844"/>
          </a:xfrm>
        </p:spPr>
        <p:txBody>
          <a:bodyPr>
            <a:normAutofit/>
          </a:bodyPr>
          <a:lstStyle/>
          <a:p>
            <a:pPr algn="ctr"/>
            <a:r>
              <a:rPr lang="en-GB" sz="2200" b="0" i="0" u="none" strike="noStrike">
                <a:effectLst/>
                <a:latin typeface="Century Gothic"/>
              </a:rPr>
              <a:t> </a:t>
            </a:r>
            <a:r>
              <a:rPr lang="en-GB" sz="2200">
                <a:latin typeface="Century Gothic"/>
                <a:ea typeface="+mj-lt"/>
                <a:cs typeface="+mj-lt"/>
              </a:rPr>
              <a:t>At RET we use </a:t>
            </a:r>
            <a:r>
              <a:rPr lang="en-GB" sz="2200" b="0" i="0" u="none" strike="noStrike">
                <a:effectLst/>
                <a:latin typeface="Century Gothic"/>
                <a:ea typeface="+mj-lt"/>
                <a:cs typeface="+mj-lt"/>
              </a:rPr>
              <a:t>a </a:t>
            </a:r>
            <a:r>
              <a:rPr lang="en-GB" sz="2200">
                <a:latin typeface="Century Gothic"/>
                <a:ea typeface="+mj-lt"/>
                <a:cs typeface="+mj-lt"/>
              </a:rPr>
              <a:t>whole-school THRIVE Approach, which means we prioritise every child's </a:t>
            </a:r>
            <a:r>
              <a:rPr lang="en-GB" sz="2200" b="0" i="0" u="none" strike="noStrike">
                <a:effectLst/>
                <a:latin typeface="Century Gothic"/>
                <a:ea typeface="+mj-lt"/>
                <a:cs typeface="+mj-lt"/>
              </a:rPr>
              <a:t>social and emotional development </a:t>
            </a:r>
            <a:r>
              <a:rPr lang="en-GB" sz="2200">
                <a:latin typeface="Century Gothic"/>
                <a:ea typeface="+mj-lt"/>
                <a:cs typeface="+mj-lt"/>
              </a:rPr>
              <a:t>alongside their learning</a:t>
            </a:r>
            <a:r>
              <a:rPr lang="en-GB" sz="2200" b="0" i="0" u="none" strike="noStrike">
                <a:effectLst/>
                <a:latin typeface="Century Gothic"/>
                <a:ea typeface="+mj-lt"/>
                <a:cs typeface="+mj-lt"/>
              </a:rPr>
              <a:t>.</a:t>
            </a:r>
            <a:endParaRPr lang="en-US" sz="2200">
              <a:latin typeface="Century Gothic"/>
              <a:ea typeface="+mj-lt"/>
              <a:cs typeface="+mj-lt"/>
            </a:endParaRPr>
          </a:p>
        </p:txBody>
      </p:sp>
      <p:pic>
        <p:nvPicPr>
          <p:cNvPr id="18434" name="Picture 2" descr="The Thrive Approach to social and emotional wellbeing | The Thrive Approach">
            <a:extLst>
              <a:ext uri="{FF2B5EF4-FFF2-40B4-BE49-F238E27FC236}">
                <a16:creationId xmlns:a16="http://schemas.microsoft.com/office/drawing/2014/main" id="{F89CA3D2-8713-C5F3-782D-45EDD8E6CD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64" y="2336158"/>
            <a:ext cx="2584070" cy="258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43D971-5A7C-9B20-F835-5F548D77E539}"/>
              </a:ext>
            </a:extLst>
          </p:cNvPr>
          <p:cNvSpPr txBox="1"/>
          <p:nvPr/>
        </p:nvSpPr>
        <p:spPr>
          <a:xfrm>
            <a:off x="1023668" y="5363571"/>
            <a:ext cx="10144663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200" b="0" i="0" u="none" strike="noStrike">
                <a:effectLst/>
                <a:latin typeface="Century Gothic"/>
              </a:rPr>
              <a:t>It helps children and young people become more emotionally resilient and better placed to engage with life and learning. </a:t>
            </a:r>
            <a:endParaRPr lang="en-US" sz="2200">
              <a:latin typeface="Century Gothic"/>
            </a:endParaRPr>
          </a:p>
          <a:p>
            <a:pPr algn="ctr"/>
            <a:r>
              <a:rPr lang="en-GB" sz="2200" b="0" i="0" u="none" strike="noStrike">
                <a:effectLst/>
                <a:latin typeface="Century Gothic"/>
              </a:rPr>
              <a:t>We do this through our whole-school approach to wellbeing.</a:t>
            </a:r>
          </a:p>
        </p:txBody>
      </p:sp>
      <p:pic>
        <p:nvPicPr>
          <p:cNvPr id="3" name="Picture 2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E20910CD-3530-CEC2-489F-E0B14A75A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279" y="151475"/>
            <a:ext cx="2573805" cy="73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22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896A2413A18045A14C2BAB29BAD0B3" ma:contentTypeVersion="20" ma:contentTypeDescription="Create a new document." ma:contentTypeScope="" ma:versionID="ec475e9030524ee541ba8adbf1b340e7">
  <xsd:schema xmlns:xsd="http://www.w3.org/2001/XMLSchema" xmlns:xs="http://www.w3.org/2001/XMLSchema" xmlns:p="http://schemas.microsoft.com/office/2006/metadata/properties" xmlns:ns2="71faf65b-2cb1-4352-bdd8-04a2d7ce277f" xmlns:ns3="4c0a2ed8-bdb3-4e48-bed8-196499155ea8" targetNamespace="http://schemas.microsoft.com/office/2006/metadata/properties" ma:root="true" ma:fieldsID="88ed1f3b25c84777dfd92f49af49a5aa" ns2:_="" ns3:_="">
    <xsd:import namespace="71faf65b-2cb1-4352-bdd8-04a2d7ce277f"/>
    <xsd:import namespace="4c0a2ed8-bdb3-4e48-bed8-196499155e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ath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faf65b-2cb1-4352-bdd8-04a2d7ce27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9459ae-8277-4de3-8c6e-43e837f8a5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aths" ma:index="27" nillable="true" ma:displayName="Maths" ma:format="Dropdown" ma:internalName="Math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0a2ed8-bdb3-4e48-bed8-196499155ea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d720cf8-858f-4c59-9bf2-410a1371d7cc}" ma:internalName="TaxCatchAll" ma:showField="CatchAllData" ma:web="4c0a2ed8-bdb3-4e48-bed8-196499155e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1faf65b-2cb1-4352-bdd8-04a2d7ce277f">
      <Terms xmlns="http://schemas.microsoft.com/office/infopath/2007/PartnerControls"/>
    </lcf76f155ced4ddcb4097134ff3c332f>
    <TaxCatchAll xmlns="4c0a2ed8-bdb3-4e48-bed8-196499155ea8" xsi:nil="true"/>
    <SharedWithUsers xmlns="4c0a2ed8-bdb3-4e48-bed8-196499155ea8">
      <UserInfo>
        <DisplayName>Natasha Sealy</DisplayName>
        <AccountId>13</AccountId>
        <AccountType/>
      </UserInfo>
    </SharedWithUsers>
    <Maths xmlns="71faf65b-2cb1-4352-bdd8-04a2d7ce277f" xsi:nil="true"/>
  </documentManagement>
</p:properties>
</file>

<file path=customXml/itemProps1.xml><?xml version="1.0" encoding="utf-8"?>
<ds:datastoreItem xmlns:ds="http://schemas.openxmlformats.org/officeDocument/2006/customXml" ds:itemID="{EC88CDBE-F58A-464B-855B-C4C673362A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2653B4-86BC-41F9-8A5F-C589727A81FB}">
  <ds:schemaRefs>
    <ds:schemaRef ds:uri="4c0a2ed8-bdb3-4e48-bed8-196499155ea8"/>
    <ds:schemaRef ds:uri="71faf65b-2cb1-4352-bdd8-04a2d7ce27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9F0E9F7-57D8-427C-96AF-3BCEB5ACBDD9}">
  <ds:schemaRefs>
    <ds:schemaRef ds:uri="4c0a2ed8-bdb3-4e48-bed8-196499155ea8"/>
    <ds:schemaRef ds:uri="71faf65b-2cb1-4352-bdd8-04a2d7ce277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Welcome</vt:lpstr>
      <vt:lpstr>As an Educate Together school:</vt:lpstr>
      <vt:lpstr>As an Educate Together school:</vt:lpstr>
      <vt:lpstr>Our Four Core Principles:</vt:lpstr>
      <vt:lpstr>Our School Rules</vt:lpstr>
      <vt:lpstr>The Year 6 Staff Team</vt:lpstr>
      <vt:lpstr>Example of weekly timetable</vt:lpstr>
      <vt:lpstr> At RET we use a whole-school THRIVE Approach, which means we prioritise every child's social and emotional development alongside their learning.</vt:lpstr>
      <vt:lpstr>Expectations in Year 6</vt:lpstr>
      <vt:lpstr>Assessments</vt:lpstr>
      <vt:lpstr>You can help at home with…</vt:lpstr>
      <vt:lpstr>You can help at home with…</vt:lpstr>
      <vt:lpstr>PowerPoint Presentation</vt:lpstr>
      <vt:lpstr>You can help at home with…</vt:lpstr>
      <vt:lpstr>You can help at home with…</vt:lpstr>
      <vt:lpstr>Spellings</vt:lpstr>
      <vt:lpstr>You can help at home with…</vt:lpstr>
      <vt:lpstr>Other information</vt:lpstr>
      <vt:lpstr> Educate Together Clothing Guidelines</vt:lpstr>
      <vt:lpstr>Each day children should come to school with…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Binns</dc:creator>
  <cp:revision>3</cp:revision>
  <dcterms:created xsi:type="dcterms:W3CDTF">2020-08-28T15:35:34Z</dcterms:created>
  <dcterms:modified xsi:type="dcterms:W3CDTF">2026-09-08T19:50:25Z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0x01010054896A2413A18045A14C2BAB29BAD0B3</vt:lpwstr>
  </property>
  <property fmtid="{D5CDD505-2E9C-101B-9397-08002B2CF9AE}" pid="3" name="MediaServiceImageTags">
    <vt:lpwstr/>
  </property>
</Properties>
</file>