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66" r:id="rId2"/>
    <p:sldId id="256" r:id="rId3"/>
    <p:sldId id="257" r:id="rId4"/>
    <p:sldId id="258" r:id="rId5"/>
    <p:sldId id="259" r:id="rId6"/>
    <p:sldId id="260" r:id="rId7"/>
    <p:sldId id="261" r:id="rId8"/>
    <p:sldId id="262" r:id="rId9"/>
    <p:sldId id="263" r:id="rId10"/>
    <p:sldId id="267"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46B1DB-AA07-44CD-9AB0-958557C87264}" type="datetimeFigureOut">
              <a:rPr lang="en-GB" smtClean="0"/>
              <a:t>13/09/2023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100E18-2D1A-4809-A5B1-107F439D255C}" type="slidenum">
              <a:rPr lang="en-GB" smtClean="0"/>
              <a:t>‹#›</a:t>
            </a:fld>
            <a:endParaRPr lang="en-GB"/>
          </a:p>
        </p:txBody>
      </p:sp>
    </p:spTree>
    <p:extLst>
      <p:ext uri="{BB962C8B-B14F-4D97-AF65-F5344CB8AC3E}">
        <p14:creationId xmlns:p14="http://schemas.microsoft.com/office/powerpoint/2010/main" val="3309653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46B1DB-AA07-44CD-9AB0-958557C87264}" type="datetimeFigureOut">
              <a:rPr lang="en-GB" smtClean="0"/>
              <a:t>13/09/2023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100E18-2D1A-4809-A5B1-107F439D255C}" type="slidenum">
              <a:rPr lang="en-GB" smtClean="0"/>
              <a:t>‹#›</a:t>
            </a:fld>
            <a:endParaRPr lang="en-GB"/>
          </a:p>
        </p:txBody>
      </p:sp>
    </p:spTree>
    <p:extLst>
      <p:ext uri="{BB962C8B-B14F-4D97-AF65-F5344CB8AC3E}">
        <p14:creationId xmlns:p14="http://schemas.microsoft.com/office/powerpoint/2010/main" val="4226704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46B1DB-AA07-44CD-9AB0-958557C87264}" type="datetimeFigureOut">
              <a:rPr lang="en-GB" smtClean="0"/>
              <a:t>13/09/2023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100E18-2D1A-4809-A5B1-107F439D255C}"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0488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46B1DB-AA07-44CD-9AB0-958557C87264}" type="datetimeFigureOut">
              <a:rPr lang="en-GB" smtClean="0"/>
              <a:t>13/09/2023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100E18-2D1A-4809-A5B1-107F439D255C}" type="slidenum">
              <a:rPr lang="en-GB" smtClean="0"/>
              <a:t>‹#›</a:t>
            </a:fld>
            <a:endParaRPr lang="en-GB"/>
          </a:p>
        </p:txBody>
      </p:sp>
    </p:spTree>
    <p:extLst>
      <p:ext uri="{BB962C8B-B14F-4D97-AF65-F5344CB8AC3E}">
        <p14:creationId xmlns:p14="http://schemas.microsoft.com/office/powerpoint/2010/main" val="34865054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46B1DB-AA07-44CD-9AB0-958557C87264}" type="datetimeFigureOut">
              <a:rPr lang="en-GB" smtClean="0"/>
              <a:t>13/09/2023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100E18-2D1A-4809-A5B1-107F439D255C}"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595720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46B1DB-AA07-44CD-9AB0-958557C87264}" type="datetimeFigureOut">
              <a:rPr lang="en-GB" smtClean="0"/>
              <a:t>13/09/2023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100E18-2D1A-4809-A5B1-107F439D255C}" type="slidenum">
              <a:rPr lang="en-GB" smtClean="0"/>
              <a:t>‹#›</a:t>
            </a:fld>
            <a:endParaRPr lang="en-GB"/>
          </a:p>
        </p:txBody>
      </p:sp>
    </p:spTree>
    <p:extLst>
      <p:ext uri="{BB962C8B-B14F-4D97-AF65-F5344CB8AC3E}">
        <p14:creationId xmlns:p14="http://schemas.microsoft.com/office/powerpoint/2010/main" val="37146102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46B1DB-AA07-44CD-9AB0-958557C87264}" type="datetimeFigureOut">
              <a:rPr lang="en-GB" smtClean="0"/>
              <a:t>13/09/2023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100E18-2D1A-4809-A5B1-107F439D255C}" type="slidenum">
              <a:rPr lang="en-GB" smtClean="0"/>
              <a:t>‹#›</a:t>
            </a:fld>
            <a:endParaRPr lang="en-GB"/>
          </a:p>
        </p:txBody>
      </p:sp>
    </p:spTree>
    <p:extLst>
      <p:ext uri="{BB962C8B-B14F-4D97-AF65-F5344CB8AC3E}">
        <p14:creationId xmlns:p14="http://schemas.microsoft.com/office/powerpoint/2010/main" val="35927831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46B1DB-AA07-44CD-9AB0-958557C87264}" type="datetimeFigureOut">
              <a:rPr lang="en-GB" smtClean="0"/>
              <a:t>13/09/2023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100E18-2D1A-4809-A5B1-107F439D255C}" type="slidenum">
              <a:rPr lang="en-GB" smtClean="0"/>
              <a:t>‹#›</a:t>
            </a:fld>
            <a:endParaRPr lang="en-GB"/>
          </a:p>
        </p:txBody>
      </p:sp>
    </p:spTree>
    <p:extLst>
      <p:ext uri="{BB962C8B-B14F-4D97-AF65-F5344CB8AC3E}">
        <p14:creationId xmlns:p14="http://schemas.microsoft.com/office/powerpoint/2010/main" val="2089761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46B1DB-AA07-44CD-9AB0-958557C87264}" type="datetimeFigureOut">
              <a:rPr lang="en-GB" smtClean="0"/>
              <a:t>13/09/2023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100E18-2D1A-4809-A5B1-107F439D255C}" type="slidenum">
              <a:rPr lang="en-GB" smtClean="0"/>
              <a:t>‹#›</a:t>
            </a:fld>
            <a:endParaRPr lang="en-GB"/>
          </a:p>
        </p:txBody>
      </p:sp>
    </p:spTree>
    <p:extLst>
      <p:ext uri="{BB962C8B-B14F-4D97-AF65-F5344CB8AC3E}">
        <p14:creationId xmlns:p14="http://schemas.microsoft.com/office/powerpoint/2010/main" val="2891311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46B1DB-AA07-44CD-9AB0-958557C87264}" type="datetimeFigureOut">
              <a:rPr lang="en-GB" smtClean="0"/>
              <a:t>13/09/2023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100E18-2D1A-4809-A5B1-107F439D255C}" type="slidenum">
              <a:rPr lang="en-GB" smtClean="0"/>
              <a:t>‹#›</a:t>
            </a:fld>
            <a:endParaRPr lang="en-GB"/>
          </a:p>
        </p:txBody>
      </p:sp>
    </p:spTree>
    <p:extLst>
      <p:ext uri="{BB962C8B-B14F-4D97-AF65-F5344CB8AC3E}">
        <p14:creationId xmlns:p14="http://schemas.microsoft.com/office/powerpoint/2010/main" val="3479520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46B1DB-AA07-44CD-9AB0-958557C87264}" type="datetimeFigureOut">
              <a:rPr lang="en-GB" smtClean="0"/>
              <a:t>13/09/2023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100E18-2D1A-4809-A5B1-107F439D255C}" type="slidenum">
              <a:rPr lang="en-GB" smtClean="0"/>
              <a:t>‹#›</a:t>
            </a:fld>
            <a:endParaRPr lang="en-GB"/>
          </a:p>
        </p:txBody>
      </p:sp>
    </p:spTree>
    <p:extLst>
      <p:ext uri="{BB962C8B-B14F-4D97-AF65-F5344CB8AC3E}">
        <p14:creationId xmlns:p14="http://schemas.microsoft.com/office/powerpoint/2010/main" val="2560501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46B1DB-AA07-44CD-9AB0-958557C87264}" type="datetimeFigureOut">
              <a:rPr lang="en-GB" smtClean="0"/>
              <a:t>13/09/2023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8100E18-2D1A-4809-A5B1-107F439D255C}" type="slidenum">
              <a:rPr lang="en-GB" smtClean="0"/>
              <a:t>‹#›</a:t>
            </a:fld>
            <a:endParaRPr lang="en-GB"/>
          </a:p>
        </p:txBody>
      </p:sp>
    </p:spTree>
    <p:extLst>
      <p:ext uri="{BB962C8B-B14F-4D97-AF65-F5344CB8AC3E}">
        <p14:creationId xmlns:p14="http://schemas.microsoft.com/office/powerpoint/2010/main" val="2276402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46B1DB-AA07-44CD-9AB0-958557C87264}" type="datetimeFigureOut">
              <a:rPr lang="en-GB" smtClean="0"/>
              <a:t>13/09/2023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8100E18-2D1A-4809-A5B1-107F439D255C}" type="slidenum">
              <a:rPr lang="en-GB" smtClean="0"/>
              <a:t>‹#›</a:t>
            </a:fld>
            <a:endParaRPr lang="en-GB"/>
          </a:p>
        </p:txBody>
      </p:sp>
    </p:spTree>
    <p:extLst>
      <p:ext uri="{BB962C8B-B14F-4D97-AF65-F5344CB8AC3E}">
        <p14:creationId xmlns:p14="http://schemas.microsoft.com/office/powerpoint/2010/main" val="3112567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46B1DB-AA07-44CD-9AB0-958557C87264}" type="datetimeFigureOut">
              <a:rPr lang="en-GB" smtClean="0"/>
              <a:t>13/09/2023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8100E18-2D1A-4809-A5B1-107F439D255C}" type="slidenum">
              <a:rPr lang="en-GB" smtClean="0"/>
              <a:t>‹#›</a:t>
            </a:fld>
            <a:endParaRPr lang="en-GB"/>
          </a:p>
        </p:txBody>
      </p:sp>
    </p:spTree>
    <p:extLst>
      <p:ext uri="{BB962C8B-B14F-4D97-AF65-F5344CB8AC3E}">
        <p14:creationId xmlns:p14="http://schemas.microsoft.com/office/powerpoint/2010/main" val="548083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46B1DB-AA07-44CD-9AB0-958557C87264}" type="datetimeFigureOut">
              <a:rPr lang="en-GB" smtClean="0"/>
              <a:t>13/09/2023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100E18-2D1A-4809-A5B1-107F439D255C}" type="slidenum">
              <a:rPr lang="en-GB" smtClean="0"/>
              <a:t>‹#›</a:t>
            </a:fld>
            <a:endParaRPr lang="en-GB"/>
          </a:p>
        </p:txBody>
      </p:sp>
    </p:spTree>
    <p:extLst>
      <p:ext uri="{BB962C8B-B14F-4D97-AF65-F5344CB8AC3E}">
        <p14:creationId xmlns:p14="http://schemas.microsoft.com/office/powerpoint/2010/main" val="885355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100E18-2D1A-4809-A5B1-107F439D255C}" type="slidenum">
              <a:rPr lang="en-GB" smtClean="0"/>
              <a:t>‹#›</a:t>
            </a:fld>
            <a:endParaRPr lang="en-GB"/>
          </a:p>
        </p:txBody>
      </p:sp>
      <p:sp>
        <p:nvSpPr>
          <p:cNvPr id="5" name="Date Placeholder 4"/>
          <p:cNvSpPr>
            <a:spLocks noGrp="1"/>
          </p:cNvSpPr>
          <p:nvPr>
            <p:ph type="dt" sz="half" idx="10"/>
          </p:nvPr>
        </p:nvSpPr>
        <p:spPr/>
        <p:txBody>
          <a:bodyPr/>
          <a:lstStyle/>
          <a:p>
            <a:fld id="{6946B1DB-AA07-44CD-9AB0-958557C87264}" type="datetimeFigureOut">
              <a:rPr lang="en-GB" smtClean="0"/>
              <a:t>13/09/2023</a:t>
            </a:fld>
            <a:endParaRPr lang="en-GB"/>
          </a:p>
        </p:txBody>
      </p:sp>
    </p:spTree>
    <p:extLst>
      <p:ext uri="{BB962C8B-B14F-4D97-AF65-F5344CB8AC3E}">
        <p14:creationId xmlns:p14="http://schemas.microsoft.com/office/powerpoint/2010/main" val="3027909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946B1DB-AA07-44CD-9AB0-958557C87264}" type="datetimeFigureOut">
              <a:rPr lang="en-GB" smtClean="0"/>
              <a:t>13/09/2023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8100E18-2D1A-4809-A5B1-107F439D255C}" type="slidenum">
              <a:rPr lang="en-GB" smtClean="0"/>
              <a:t>‹#›</a:t>
            </a:fld>
            <a:endParaRPr lang="en-GB"/>
          </a:p>
        </p:txBody>
      </p:sp>
    </p:spTree>
    <p:extLst>
      <p:ext uri="{BB962C8B-B14F-4D97-AF65-F5344CB8AC3E}">
        <p14:creationId xmlns:p14="http://schemas.microsoft.com/office/powerpoint/2010/main" val="268944320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s://tapestry.info/parents-carers.html"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 name="Content Placeholder 25">
            <a:extLst>
              <a:ext uri="{FF2B5EF4-FFF2-40B4-BE49-F238E27FC236}">
                <a16:creationId xmlns:a16="http://schemas.microsoft.com/office/drawing/2014/main" id="{E2475A58-81A9-C284-BCB0-386E763A2200}"/>
              </a:ext>
            </a:extLst>
          </p:cNvPr>
          <p:cNvSpPr>
            <a:spLocks noGrp="1"/>
          </p:cNvSpPr>
          <p:nvPr>
            <p:ph idx="1"/>
          </p:nvPr>
        </p:nvSpPr>
        <p:spPr>
          <a:xfrm>
            <a:off x="4957233" y="2054521"/>
            <a:ext cx="6012254" cy="2171405"/>
          </a:xfrm>
        </p:spPr>
        <p:txBody>
          <a:bodyPr anchor="t">
            <a:normAutofit fontScale="92500" lnSpcReduction="20000"/>
          </a:bodyPr>
          <a:lstStyle/>
          <a:p>
            <a:pPr marL="0" indent="0">
              <a:buNone/>
            </a:pPr>
            <a:r>
              <a:rPr lang="en-US" sz="8000" dirty="0">
                <a:latin typeface="Century Gothic" panose="020B0502020202020204" pitchFamily="34" charset="0"/>
              </a:rPr>
              <a:t>Tapestry</a:t>
            </a:r>
          </a:p>
          <a:p>
            <a:pPr marL="0" indent="0">
              <a:buNone/>
            </a:pPr>
            <a:r>
              <a:rPr lang="en-US" sz="8000" dirty="0">
                <a:latin typeface="Century Gothic" panose="020B0502020202020204" pitchFamily="34" charset="0"/>
              </a:rPr>
              <a:t>Workshop </a:t>
            </a:r>
          </a:p>
        </p:txBody>
      </p:sp>
      <p:pic>
        <p:nvPicPr>
          <p:cNvPr id="7" name="Picture 6">
            <a:extLst>
              <a:ext uri="{FF2B5EF4-FFF2-40B4-BE49-F238E27FC236}">
                <a16:creationId xmlns:a16="http://schemas.microsoft.com/office/drawing/2014/main" id="{F00B895A-7A4A-47E4-768E-8B764CE63A35}"/>
              </a:ext>
            </a:extLst>
          </p:cNvPr>
          <p:cNvPicPr>
            <a:picLocks noChangeAspect="1"/>
          </p:cNvPicPr>
          <p:nvPr/>
        </p:nvPicPr>
        <p:blipFill>
          <a:blip r:embed="rId2"/>
          <a:stretch>
            <a:fillRect/>
          </a:stretch>
        </p:blipFill>
        <p:spPr>
          <a:xfrm>
            <a:off x="145585" y="152327"/>
            <a:ext cx="3315067" cy="3104586"/>
          </a:xfrm>
          <a:prstGeom prst="rect">
            <a:avLst/>
          </a:prstGeom>
        </p:spPr>
      </p:pic>
      <p:pic>
        <p:nvPicPr>
          <p:cNvPr id="9" name="Picture 8">
            <a:extLst>
              <a:ext uri="{FF2B5EF4-FFF2-40B4-BE49-F238E27FC236}">
                <a16:creationId xmlns:a16="http://schemas.microsoft.com/office/drawing/2014/main" id="{033EE364-FEFC-EAFF-5BFB-80E4AFBFA56B}"/>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2331750" y="2054521"/>
            <a:ext cx="2954948" cy="2034203"/>
          </a:xfrm>
          <a:prstGeom prst="rect">
            <a:avLst/>
          </a:prstGeom>
        </p:spPr>
      </p:pic>
      <p:sp>
        <p:nvSpPr>
          <p:cNvPr id="13" name="TextBox 12">
            <a:extLst>
              <a:ext uri="{FF2B5EF4-FFF2-40B4-BE49-F238E27FC236}">
                <a16:creationId xmlns:a16="http://schemas.microsoft.com/office/drawing/2014/main" id="{8DD9843C-A1FB-62F7-8E07-246221B79D51}"/>
              </a:ext>
            </a:extLst>
          </p:cNvPr>
          <p:cNvSpPr txBox="1"/>
          <p:nvPr/>
        </p:nvSpPr>
        <p:spPr>
          <a:xfrm>
            <a:off x="958846" y="5301938"/>
            <a:ext cx="6105378" cy="584775"/>
          </a:xfrm>
          <a:prstGeom prst="rect">
            <a:avLst/>
          </a:prstGeom>
          <a:noFill/>
        </p:spPr>
        <p:txBody>
          <a:bodyPr wrap="square">
            <a:spAutoFit/>
          </a:bodyPr>
          <a:lstStyle/>
          <a:p>
            <a:r>
              <a:rPr lang="en-GB" sz="3200" dirty="0">
                <a:hlinkClick r:id="rId4"/>
              </a:rPr>
              <a:t>Parents &amp; Carers | Tapestry</a:t>
            </a:r>
            <a:endParaRPr lang="en-GB" sz="3200" dirty="0"/>
          </a:p>
        </p:txBody>
      </p:sp>
      <p:pic>
        <p:nvPicPr>
          <p:cNvPr id="1026" name="Picture 2" descr="Click Here Button Vector Art, Icons, and Graphics for Free Download">
            <a:extLst>
              <a:ext uri="{FF2B5EF4-FFF2-40B4-BE49-F238E27FC236}">
                <a16:creationId xmlns:a16="http://schemas.microsoft.com/office/drawing/2014/main" id="{DC4931A0-F8C3-6B62-7349-0886FCCFF021}"/>
              </a:ext>
            </a:extLst>
          </p:cNvPr>
          <p:cNvPicPr>
            <a:picLocks noChangeAspect="1" noChangeArrowheads="1"/>
          </p:cNvPicPr>
          <p:nvPr/>
        </p:nvPicPr>
        <p:blipFill>
          <a:blip r:embed="rId5">
            <a:clrChange>
              <a:clrFrom>
                <a:srgbClr val="E5E5E5"/>
              </a:clrFrom>
              <a:clrTo>
                <a:srgbClr val="E5E5E5">
                  <a:alpha val="0"/>
                </a:srgbClr>
              </a:clrTo>
            </a:clrChange>
            <a:extLst>
              <a:ext uri="{28A0092B-C50C-407E-A947-70E740481C1C}">
                <a14:useLocalDpi xmlns:a14="http://schemas.microsoft.com/office/drawing/2010/main" val="0"/>
              </a:ext>
            </a:extLst>
          </a:blip>
          <a:srcRect/>
          <a:stretch>
            <a:fillRect/>
          </a:stretch>
        </p:blipFill>
        <p:spPr bwMode="auto">
          <a:xfrm>
            <a:off x="2447305" y="5779599"/>
            <a:ext cx="2220517" cy="7082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9721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D0B66-8392-5D90-E137-D6158B71AA24}"/>
              </a:ext>
            </a:extLst>
          </p:cNvPr>
          <p:cNvSpPr>
            <a:spLocks noGrp="1"/>
          </p:cNvSpPr>
          <p:nvPr>
            <p:ph type="title"/>
          </p:nvPr>
        </p:nvSpPr>
        <p:spPr/>
        <p:txBody>
          <a:bodyPr/>
          <a:lstStyle/>
          <a:p>
            <a:r>
              <a:rPr lang="en-GB" dirty="0"/>
              <a:t>How is the data kept safe?</a:t>
            </a:r>
          </a:p>
        </p:txBody>
      </p:sp>
      <p:sp>
        <p:nvSpPr>
          <p:cNvPr id="5" name="TextBox 4">
            <a:extLst>
              <a:ext uri="{FF2B5EF4-FFF2-40B4-BE49-F238E27FC236}">
                <a16:creationId xmlns:a16="http://schemas.microsoft.com/office/drawing/2014/main" id="{C07F4A73-98EC-E5AE-8219-32BB4136178F}"/>
              </a:ext>
            </a:extLst>
          </p:cNvPr>
          <p:cNvSpPr txBox="1"/>
          <p:nvPr/>
        </p:nvSpPr>
        <p:spPr>
          <a:xfrm>
            <a:off x="358602" y="1535426"/>
            <a:ext cx="8915400" cy="4401205"/>
          </a:xfrm>
          <a:prstGeom prst="rect">
            <a:avLst/>
          </a:prstGeom>
          <a:noFill/>
        </p:spPr>
        <p:txBody>
          <a:bodyPr wrap="square">
            <a:spAutoFit/>
          </a:bodyPr>
          <a:lstStyle/>
          <a:p>
            <a:r>
              <a:rPr lang="en-GB" sz="2000" dirty="0">
                <a:latin typeface="Century Gothic" panose="020B0502020202020204" pitchFamily="34" charset="0"/>
              </a:rPr>
              <a:t>A password is required to access Tapestry, remember the stronger the password you set, the more secure your account is.</a:t>
            </a:r>
          </a:p>
          <a:p>
            <a:r>
              <a:rPr lang="en-GB" sz="2000" dirty="0">
                <a:latin typeface="Century Gothic" panose="020B0502020202020204" pitchFamily="34" charset="0"/>
              </a:rPr>
              <a:t>You are linked manually to your child/children so you can only view observations for them you</a:t>
            </a:r>
          </a:p>
          <a:p>
            <a:endParaRPr lang="en-GB" sz="2000" dirty="0">
              <a:latin typeface="Century Gothic" panose="020B0502020202020204" pitchFamily="34" charset="0"/>
            </a:endParaRPr>
          </a:p>
          <a:p>
            <a:r>
              <a:rPr lang="en-GB" sz="2000" dirty="0">
                <a:latin typeface="Century Gothic" panose="020B0502020202020204" pitchFamily="34" charset="0"/>
              </a:rPr>
              <a:t>We don’t need to store any of the data entered onto Tapestry</a:t>
            </a:r>
          </a:p>
          <a:p>
            <a:endParaRPr lang="en-GB" sz="2000" dirty="0">
              <a:latin typeface="Century Gothic" panose="020B0502020202020204" pitchFamily="34" charset="0"/>
            </a:endParaRPr>
          </a:p>
          <a:p>
            <a:r>
              <a:rPr lang="en-GB" sz="2000" dirty="0">
                <a:latin typeface="Century Gothic" panose="020B0502020202020204" pitchFamily="34" charset="0"/>
              </a:rPr>
              <a:t>Data is stored separately for each school </a:t>
            </a:r>
          </a:p>
          <a:p>
            <a:endParaRPr lang="en-GB" sz="2000" dirty="0">
              <a:latin typeface="Century Gothic" panose="020B0502020202020204" pitchFamily="34" charset="0"/>
            </a:endParaRPr>
          </a:p>
          <a:p>
            <a:r>
              <a:rPr lang="en-GB" sz="2000" dirty="0">
                <a:latin typeface="Century Gothic" panose="020B0502020202020204" pitchFamily="34" charset="0"/>
              </a:rPr>
              <a:t>Tapestry’s developers and support personnel require our permission to access our Tapestry account </a:t>
            </a:r>
          </a:p>
          <a:p>
            <a:endParaRPr lang="en-GB" sz="2000" dirty="0">
              <a:latin typeface="Century Gothic" panose="020B0502020202020204" pitchFamily="34" charset="0"/>
            </a:endParaRPr>
          </a:p>
          <a:p>
            <a:r>
              <a:rPr lang="en-GB" sz="2000" dirty="0">
                <a:latin typeface="Century Gothic" panose="020B0502020202020204" pitchFamily="34" charset="0"/>
              </a:rPr>
              <a:t>For more information about Tapestry security you can go on their website https://tapestry.info/security.html </a:t>
            </a:r>
          </a:p>
        </p:txBody>
      </p:sp>
      <p:pic>
        <p:nvPicPr>
          <p:cNvPr id="6" name="Picture 5">
            <a:extLst>
              <a:ext uri="{FF2B5EF4-FFF2-40B4-BE49-F238E27FC236}">
                <a16:creationId xmlns:a16="http://schemas.microsoft.com/office/drawing/2014/main" id="{4C78136D-7C7D-1D40-2F41-58BBCE93BF03}"/>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0273364" y="5380962"/>
            <a:ext cx="1918636" cy="1320800"/>
          </a:xfrm>
          <a:prstGeom prst="rect">
            <a:avLst/>
          </a:prstGeom>
        </p:spPr>
      </p:pic>
    </p:spTree>
    <p:extLst>
      <p:ext uri="{BB962C8B-B14F-4D97-AF65-F5344CB8AC3E}">
        <p14:creationId xmlns:p14="http://schemas.microsoft.com/office/powerpoint/2010/main" val="4283069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EB0D40EF-BA14-42F1-9492-D38C59DCAB6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B2C3A70F-581F-48B1-AD94-04AF9A38D25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13EABD0F-494E-4C0C-8A0C-139AFC4283F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739811F7-2462-4463-BE69-32CEBED039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5" name="Rectangle 25">
              <a:extLst>
                <a:ext uri="{FF2B5EF4-FFF2-40B4-BE49-F238E27FC236}">
                  <a16:creationId xmlns:a16="http://schemas.microsoft.com/office/drawing/2014/main" id="{D91A6F9F-54F1-461A-A043-E97203A85F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6" name="Isosceles Triangle 15">
              <a:extLst>
                <a:ext uri="{FF2B5EF4-FFF2-40B4-BE49-F238E27FC236}">
                  <a16:creationId xmlns:a16="http://schemas.microsoft.com/office/drawing/2014/main" id="{28681C3A-B98D-44BE-8120-45C3F3BA0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7" name="Rectangle 27">
              <a:extLst>
                <a:ext uri="{FF2B5EF4-FFF2-40B4-BE49-F238E27FC236}">
                  <a16:creationId xmlns:a16="http://schemas.microsoft.com/office/drawing/2014/main" id="{37478156-05FD-4D8F-AE53-B3D40AF29F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8" name="Rectangle 28">
              <a:extLst>
                <a:ext uri="{FF2B5EF4-FFF2-40B4-BE49-F238E27FC236}">
                  <a16:creationId xmlns:a16="http://schemas.microsoft.com/office/drawing/2014/main" id="{A81F9C83-B446-4703-8B99-C01F0E403E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9" name="Rectangle 29">
              <a:extLst>
                <a:ext uri="{FF2B5EF4-FFF2-40B4-BE49-F238E27FC236}">
                  <a16:creationId xmlns:a16="http://schemas.microsoft.com/office/drawing/2014/main" id="{C2F5F0B6-D807-4AAE-852B-7BECE0CF45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0" name="Isosceles Triangle 19">
              <a:extLst>
                <a:ext uri="{FF2B5EF4-FFF2-40B4-BE49-F238E27FC236}">
                  <a16:creationId xmlns:a16="http://schemas.microsoft.com/office/drawing/2014/main" id="{0945AE7B-1E9E-491F-976F-1552730887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1" name="Isosceles Triangle 20">
              <a:extLst>
                <a:ext uri="{FF2B5EF4-FFF2-40B4-BE49-F238E27FC236}">
                  <a16:creationId xmlns:a16="http://schemas.microsoft.com/office/drawing/2014/main" id="{A38028DA-F87E-4372-9295-BC98DB4007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p:nvSpPr>
          <p:cNvPr id="2" name="Title 1">
            <a:extLst>
              <a:ext uri="{FF2B5EF4-FFF2-40B4-BE49-F238E27FC236}">
                <a16:creationId xmlns:a16="http://schemas.microsoft.com/office/drawing/2014/main" id="{782D715E-6231-1ECA-1947-E7984FC6E4B7}"/>
              </a:ext>
            </a:extLst>
          </p:cNvPr>
          <p:cNvSpPr>
            <a:spLocks noGrp="1"/>
          </p:cNvSpPr>
          <p:nvPr>
            <p:ph type="title"/>
          </p:nvPr>
        </p:nvSpPr>
        <p:spPr>
          <a:xfrm>
            <a:off x="4056463" y="609600"/>
            <a:ext cx="5217538" cy="1320800"/>
          </a:xfrm>
        </p:spPr>
        <p:txBody>
          <a:bodyPr vert="horz" lIns="91440" tIns="45720" rIns="91440" bIns="45720" rtlCol="0" anchor="t">
            <a:normAutofit/>
          </a:bodyPr>
          <a:lstStyle/>
          <a:p>
            <a:r>
              <a:rPr lang="en-US" dirty="0">
                <a:latin typeface="Century Gothic" panose="020B0502020202020204" pitchFamily="34" charset="0"/>
              </a:rPr>
              <a:t>Sharing Tapestry with your child</a:t>
            </a:r>
          </a:p>
        </p:txBody>
      </p:sp>
      <p:pic>
        <p:nvPicPr>
          <p:cNvPr id="4" name="Picture 3">
            <a:extLst>
              <a:ext uri="{FF2B5EF4-FFF2-40B4-BE49-F238E27FC236}">
                <a16:creationId xmlns:a16="http://schemas.microsoft.com/office/drawing/2014/main" id="{ADC9ACFC-6A5A-041C-E650-C1AAD48F2143}"/>
              </a:ext>
            </a:extLst>
          </p:cNvPr>
          <p:cNvPicPr>
            <a:picLocks noChangeAspect="1"/>
          </p:cNvPicPr>
          <p:nvPr/>
        </p:nvPicPr>
        <p:blipFill rotWithShape="1">
          <a:blip r:embed="rId2"/>
          <a:srcRect r="16797" b="1"/>
          <a:stretch/>
        </p:blipFill>
        <p:spPr>
          <a:xfrm>
            <a:off x="677334" y="609600"/>
            <a:ext cx="3144597" cy="2601747"/>
          </a:xfrm>
          <a:prstGeom prst="rect">
            <a:avLst/>
          </a:prstGeom>
        </p:spPr>
      </p:pic>
      <p:sp>
        <p:nvSpPr>
          <p:cNvPr id="23" name="Isosceles Triangle 8">
            <a:extLst>
              <a:ext uri="{FF2B5EF4-FFF2-40B4-BE49-F238E27FC236}">
                <a16:creationId xmlns:a16="http://schemas.microsoft.com/office/drawing/2014/main" id="{B5B9F7B6-0E4A-4A5F-BBBA-73496FAE5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1"/>
            <a:ext cx="476655"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 name="Vertical Text Placeholder 2">
            <a:extLst>
              <a:ext uri="{FF2B5EF4-FFF2-40B4-BE49-F238E27FC236}">
                <a16:creationId xmlns:a16="http://schemas.microsoft.com/office/drawing/2014/main" id="{65DD61F6-4D2D-55F9-580F-923ED46EEF96}"/>
              </a:ext>
            </a:extLst>
          </p:cNvPr>
          <p:cNvSpPr>
            <a:spLocks noGrp="1"/>
          </p:cNvSpPr>
          <p:nvPr>
            <p:ph type="body" orient="vert" idx="1"/>
          </p:nvPr>
        </p:nvSpPr>
        <p:spPr>
          <a:xfrm>
            <a:off x="4062394" y="2160589"/>
            <a:ext cx="6108548" cy="3880773"/>
          </a:xfrm>
        </p:spPr>
        <p:txBody>
          <a:bodyPr vert="horz" lIns="91440" tIns="45720" rIns="91440" bIns="45720" rtlCol="0">
            <a:normAutofit/>
          </a:bodyPr>
          <a:lstStyle/>
          <a:p>
            <a:pPr marL="0" indent="0"/>
            <a:r>
              <a:rPr lang="en-US" sz="2000" dirty="0">
                <a:latin typeface="Century Gothic" panose="020B0502020202020204" pitchFamily="34" charset="0"/>
              </a:rPr>
              <a:t>Spend time looking at the photos that have been added by you or by the school staff and ask your child about them.</a:t>
            </a:r>
          </a:p>
          <a:p>
            <a:pPr marL="0" indent="0"/>
            <a:endParaRPr lang="en-US" sz="2000" dirty="0">
              <a:latin typeface="Century Gothic" panose="020B0502020202020204" pitchFamily="34" charset="0"/>
            </a:endParaRPr>
          </a:p>
          <a:p>
            <a:pPr marL="0" indent="0"/>
            <a:r>
              <a:rPr lang="en-US" sz="2000" dirty="0">
                <a:latin typeface="Century Gothic" panose="020B0502020202020204" pitchFamily="34" charset="0"/>
              </a:rPr>
              <a:t>This is an important way to engage with your child’s learning and supports their vocabulary and language development.</a:t>
            </a:r>
          </a:p>
        </p:txBody>
      </p:sp>
      <p:sp>
        <p:nvSpPr>
          <p:cNvPr id="25" name="Rectangle 24">
            <a:extLst>
              <a:ext uri="{FF2B5EF4-FFF2-40B4-BE49-F238E27FC236}">
                <a16:creationId xmlns:a16="http://schemas.microsoft.com/office/drawing/2014/main" id="{B51D13AF-6D7E-42A4-BF57-BFDF66E1FE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426230" y="5618029"/>
            <a:ext cx="618066" cy="228600"/>
          </a:xfrm>
          <a:prstGeom prst="rect">
            <a:avLst/>
          </a:prstGeom>
          <a:solidFill>
            <a:srgbClr val="EA2D5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AF22EA9A-5B70-ACD5-A8A2-3DBDE70FF7DC}"/>
              </a:ext>
            </a:extLst>
          </p:cNvPr>
          <p:cNvPicPr>
            <a:picLocks noChangeAspect="1"/>
          </p:cNvPicPr>
          <p:nvPr/>
        </p:nvPicPr>
        <p:blipFill rotWithShape="1">
          <a:blip r:embed="rId3"/>
          <a:srcRect l="9649" r="-1" b="-1"/>
          <a:stretch/>
        </p:blipFill>
        <p:spPr>
          <a:xfrm>
            <a:off x="677334" y="3439947"/>
            <a:ext cx="3144597" cy="2601746"/>
          </a:xfrm>
          <a:prstGeom prst="rect">
            <a:avLst/>
          </a:prstGeom>
        </p:spPr>
      </p:pic>
    </p:spTree>
    <p:extLst>
      <p:ext uri="{BB962C8B-B14F-4D97-AF65-F5344CB8AC3E}">
        <p14:creationId xmlns:p14="http://schemas.microsoft.com/office/powerpoint/2010/main" val="1352465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1F9B119-0170-2949-4BE0-8C97A1DBBE40}"/>
              </a:ext>
            </a:extLst>
          </p:cNvPr>
          <p:cNvPicPr>
            <a:picLocks noChangeAspect="1"/>
          </p:cNvPicPr>
          <p:nvPr/>
        </p:nvPicPr>
        <p:blipFill>
          <a:blip r:embed="rId2"/>
          <a:stretch>
            <a:fillRect/>
          </a:stretch>
        </p:blipFill>
        <p:spPr>
          <a:xfrm>
            <a:off x="99805" y="0"/>
            <a:ext cx="4883012" cy="6753619"/>
          </a:xfrm>
          <a:prstGeom prst="rect">
            <a:avLst/>
          </a:prstGeom>
        </p:spPr>
      </p:pic>
      <p:sp>
        <p:nvSpPr>
          <p:cNvPr id="5" name="TextBox 4">
            <a:extLst>
              <a:ext uri="{FF2B5EF4-FFF2-40B4-BE49-F238E27FC236}">
                <a16:creationId xmlns:a16="http://schemas.microsoft.com/office/drawing/2014/main" id="{2DFA78D5-2E59-AD23-2FB3-13041A990C23}"/>
              </a:ext>
            </a:extLst>
          </p:cNvPr>
          <p:cNvSpPr txBox="1"/>
          <p:nvPr/>
        </p:nvSpPr>
        <p:spPr>
          <a:xfrm>
            <a:off x="5137500" y="1257316"/>
            <a:ext cx="6954695" cy="4893647"/>
          </a:xfrm>
          <a:prstGeom prst="rect">
            <a:avLst/>
          </a:prstGeom>
          <a:noFill/>
        </p:spPr>
        <p:txBody>
          <a:bodyPr wrap="square">
            <a:spAutoFit/>
          </a:bodyPr>
          <a:lstStyle/>
          <a:p>
            <a:r>
              <a:rPr lang="en-GB" sz="2400" dirty="0">
                <a:latin typeface="Century Gothic" panose="020B0502020202020204" pitchFamily="34" charset="0"/>
              </a:rPr>
              <a:t>What is Tapestry? </a:t>
            </a:r>
          </a:p>
          <a:p>
            <a:endParaRPr lang="en-GB" sz="2400" dirty="0">
              <a:latin typeface="Century Gothic" panose="020B0502020202020204" pitchFamily="34" charset="0"/>
            </a:endParaRPr>
          </a:p>
          <a:p>
            <a:r>
              <a:rPr lang="en-GB" sz="2400" dirty="0">
                <a:latin typeface="Century Gothic" panose="020B0502020202020204" pitchFamily="34" charset="0"/>
              </a:rPr>
              <a:t>Tapestry is an online journal. It is a way to collect photos, videos and observations – to share information about what your child is learning. </a:t>
            </a:r>
          </a:p>
          <a:p>
            <a:endParaRPr lang="en-GB" sz="2400" dirty="0">
              <a:latin typeface="Century Gothic" panose="020B0502020202020204" pitchFamily="34" charset="0"/>
            </a:endParaRPr>
          </a:p>
          <a:p>
            <a:r>
              <a:rPr lang="en-GB" sz="2400" dirty="0">
                <a:latin typeface="Century Gothic" panose="020B0502020202020204" pitchFamily="34" charset="0"/>
              </a:rPr>
              <a:t>It can be accessed through the website or you can download an app on phones or tablets.</a:t>
            </a:r>
          </a:p>
          <a:p>
            <a:endParaRPr lang="en-GB" sz="2400" dirty="0">
              <a:latin typeface="Century Gothic" panose="020B0502020202020204" pitchFamily="34" charset="0"/>
            </a:endParaRPr>
          </a:p>
          <a:p>
            <a:r>
              <a:rPr lang="en-GB" sz="2400" dirty="0">
                <a:latin typeface="Century Gothic" panose="020B0502020202020204" pitchFamily="34" charset="0"/>
              </a:rPr>
              <a:t>You can view and add observations easily using the app.</a:t>
            </a:r>
          </a:p>
        </p:txBody>
      </p:sp>
    </p:spTree>
    <p:extLst>
      <p:ext uri="{BB962C8B-B14F-4D97-AF65-F5344CB8AC3E}">
        <p14:creationId xmlns:p14="http://schemas.microsoft.com/office/powerpoint/2010/main" val="3015166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1E4FC-F872-5802-7A65-65EE788B05DC}"/>
              </a:ext>
            </a:extLst>
          </p:cNvPr>
          <p:cNvSpPr>
            <a:spLocks noGrp="1"/>
          </p:cNvSpPr>
          <p:nvPr>
            <p:ph type="title"/>
          </p:nvPr>
        </p:nvSpPr>
        <p:spPr/>
        <p:txBody>
          <a:bodyPr>
            <a:normAutofit/>
          </a:bodyPr>
          <a:lstStyle/>
          <a:p>
            <a:r>
              <a:rPr lang="en-GB" sz="4000" dirty="0">
                <a:latin typeface="Century Gothic" panose="020B0502020202020204" pitchFamily="34" charset="0"/>
              </a:rPr>
              <a:t>What happens on Tapestry at your child’s setting?</a:t>
            </a:r>
          </a:p>
        </p:txBody>
      </p:sp>
      <p:sp>
        <p:nvSpPr>
          <p:cNvPr id="3" name="Content Placeholder 2">
            <a:extLst>
              <a:ext uri="{FF2B5EF4-FFF2-40B4-BE49-F238E27FC236}">
                <a16:creationId xmlns:a16="http://schemas.microsoft.com/office/drawing/2014/main" id="{7C2575BF-FC3A-2CA4-3A4E-24D37FC895F4}"/>
              </a:ext>
            </a:extLst>
          </p:cNvPr>
          <p:cNvSpPr>
            <a:spLocks noGrp="1"/>
          </p:cNvSpPr>
          <p:nvPr>
            <p:ph idx="1"/>
          </p:nvPr>
        </p:nvSpPr>
        <p:spPr/>
        <p:txBody>
          <a:bodyPr>
            <a:normAutofit fontScale="92500"/>
          </a:bodyPr>
          <a:lstStyle/>
          <a:p>
            <a:pPr marL="0" indent="0">
              <a:buNone/>
            </a:pPr>
            <a:r>
              <a:rPr lang="en-GB" sz="2000" dirty="0">
                <a:latin typeface="Century Gothic" panose="020B0502020202020204" pitchFamily="34" charset="0"/>
              </a:rPr>
              <a:t>Staff will be adding observations about the children during the week.</a:t>
            </a:r>
          </a:p>
          <a:p>
            <a:pPr marL="0" indent="0">
              <a:buNone/>
            </a:pPr>
            <a:endParaRPr lang="en-GB" sz="2000" dirty="0">
              <a:latin typeface="Century Gothic" panose="020B0502020202020204" pitchFamily="34" charset="0"/>
            </a:endParaRPr>
          </a:p>
          <a:p>
            <a:pPr marL="0" indent="0">
              <a:buNone/>
            </a:pPr>
            <a:r>
              <a:rPr lang="en-GB" sz="2000" dirty="0">
                <a:latin typeface="Century Gothic" panose="020B0502020202020204" pitchFamily="34" charset="0"/>
              </a:rPr>
              <a:t>They will be looking to record moments when your child shows them new learning.</a:t>
            </a:r>
          </a:p>
          <a:p>
            <a:pPr marL="0" indent="0">
              <a:buNone/>
            </a:pPr>
            <a:endParaRPr lang="en-GB" sz="2000" dirty="0">
              <a:latin typeface="Century Gothic" panose="020B0502020202020204" pitchFamily="34" charset="0"/>
            </a:endParaRPr>
          </a:p>
          <a:p>
            <a:pPr marL="0" indent="0">
              <a:buNone/>
            </a:pPr>
            <a:r>
              <a:rPr lang="en-GB" sz="2000" dirty="0">
                <a:latin typeface="Century Gothic" panose="020B0502020202020204" pitchFamily="34" charset="0"/>
              </a:rPr>
              <a:t>Tapestry helps staff to know where your child is working developmentally and can plan/action the next learning steps for them.</a:t>
            </a:r>
          </a:p>
          <a:p>
            <a:pPr marL="0" indent="0">
              <a:buNone/>
            </a:pPr>
            <a:endParaRPr lang="en-GB" sz="2000" dirty="0">
              <a:latin typeface="Century Gothic" panose="020B0502020202020204" pitchFamily="34" charset="0"/>
            </a:endParaRPr>
          </a:p>
          <a:p>
            <a:pPr marL="0" indent="0">
              <a:buNone/>
            </a:pPr>
            <a:r>
              <a:rPr lang="en-GB" sz="2000" dirty="0">
                <a:latin typeface="Century Gothic" panose="020B0502020202020204" pitchFamily="34" charset="0"/>
              </a:rPr>
              <a:t>Staff may also simply take a phone or video to capture the ‘wow moment’.</a:t>
            </a:r>
          </a:p>
        </p:txBody>
      </p:sp>
      <p:pic>
        <p:nvPicPr>
          <p:cNvPr id="4" name="Picture 3">
            <a:extLst>
              <a:ext uri="{FF2B5EF4-FFF2-40B4-BE49-F238E27FC236}">
                <a16:creationId xmlns:a16="http://schemas.microsoft.com/office/drawing/2014/main" id="{0DE340EF-0D29-1AB7-5856-17D52135B51D}"/>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0273364" y="5380962"/>
            <a:ext cx="1918636" cy="1320800"/>
          </a:xfrm>
          <a:prstGeom prst="rect">
            <a:avLst/>
          </a:prstGeom>
        </p:spPr>
      </p:pic>
    </p:spTree>
    <p:extLst>
      <p:ext uri="{BB962C8B-B14F-4D97-AF65-F5344CB8AC3E}">
        <p14:creationId xmlns:p14="http://schemas.microsoft.com/office/powerpoint/2010/main" val="3064539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66036-246F-9015-7138-B30CF1A192AB}"/>
              </a:ext>
            </a:extLst>
          </p:cNvPr>
          <p:cNvSpPr>
            <a:spLocks noGrp="1"/>
          </p:cNvSpPr>
          <p:nvPr>
            <p:ph type="title"/>
          </p:nvPr>
        </p:nvSpPr>
        <p:spPr/>
        <p:txBody>
          <a:bodyPr>
            <a:normAutofit/>
          </a:bodyPr>
          <a:lstStyle/>
          <a:p>
            <a:r>
              <a:rPr lang="en-GB" sz="4400" dirty="0">
                <a:latin typeface="Century Gothic" panose="020B0502020202020204" pitchFamily="34" charset="0"/>
              </a:rPr>
              <a:t>Expectations </a:t>
            </a:r>
          </a:p>
        </p:txBody>
      </p:sp>
      <p:sp>
        <p:nvSpPr>
          <p:cNvPr id="3" name="Content Placeholder 2">
            <a:extLst>
              <a:ext uri="{FF2B5EF4-FFF2-40B4-BE49-F238E27FC236}">
                <a16:creationId xmlns:a16="http://schemas.microsoft.com/office/drawing/2014/main" id="{70FC4C91-9CBD-BE11-17FB-B433C8A5E487}"/>
              </a:ext>
            </a:extLst>
          </p:cNvPr>
          <p:cNvSpPr>
            <a:spLocks noGrp="1"/>
          </p:cNvSpPr>
          <p:nvPr>
            <p:ph idx="1"/>
          </p:nvPr>
        </p:nvSpPr>
        <p:spPr>
          <a:xfrm>
            <a:off x="677334" y="1702191"/>
            <a:ext cx="8596668" cy="3959344"/>
          </a:xfrm>
        </p:spPr>
        <p:txBody>
          <a:bodyPr>
            <a:noAutofit/>
          </a:bodyPr>
          <a:lstStyle/>
          <a:p>
            <a:pPr marL="0" indent="0">
              <a:buNone/>
            </a:pPr>
            <a:r>
              <a:rPr lang="en-GB" dirty="0">
                <a:latin typeface="Century Gothic" panose="020B0502020202020204" pitchFamily="34" charset="0"/>
              </a:rPr>
              <a:t>Numbers of observations will vary. We also collect evidence in other ways and want the majority of our time to be interacting with your child – not staring at iPads!</a:t>
            </a:r>
          </a:p>
          <a:p>
            <a:pPr marL="0" indent="0">
              <a:buNone/>
            </a:pPr>
            <a:endParaRPr lang="en-GB" dirty="0">
              <a:latin typeface="Century Gothic" panose="020B0502020202020204" pitchFamily="34" charset="0"/>
            </a:endParaRPr>
          </a:p>
          <a:p>
            <a:pPr marL="0" indent="0">
              <a:buNone/>
            </a:pPr>
            <a:r>
              <a:rPr lang="en-GB" dirty="0">
                <a:latin typeface="Century Gothic" panose="020B0502020202020204" pitchFamily="34" charset="0"/>
              </a:rPr>
              <a:t>Your child will not have an observation everyday – this does not mean they haven’t been learning. </a:t>
            </a:r>
          </a:p>
          <a:p>
            <a:pPr marL="0" indent="0">
              <a:buNone/>
            </a:pPr>
            <a:endParaRPr lang="en-GB" dirty="0">
              <a:latin typeface="Century Gothic" panose="020B0502020202020204" pitchFamily="34" charset="0"/>
            </a:endParaRPr>
          </a:p>
          <a:p>
            <a:pPr marL="0" indent="0">
              <a:buNone/>
            </a:pPr>
            <a:r>
              <a:rPr lang="en-GB" dirty="0">
                <a:latin typeface="Century Gothic" panose="020B0502020202020204" pitchFamily="34" charset="0"/>
              </a:rPr>
              <a:t>Observations will have the area of learning codes as titles – these help us keep track of evidence.  </a:t>
            </a:r>
            <a:r>
              <a:rPr lang="en-GB" i="1" dirty="0">
                <a:latin typeface="Century Gothic" panose="020B0502020202020204" pitchFamily="34" charset="0"/>
              </a:rPr>
              <a:t>E.g., C&amp;L = communication and language</a:t>
            </a:r>
          </a:p>
          <a:p>
            <a:pPr marL="0" indent="0">
              <a:buNone/>
            </a:pPr>
            <a:endParaRPr lang="en-GB" dirty="0">
              <a:latin typeface="Century Gothic" panose="020B0502020202020204" pitchFamily="34" charset="0"/>
            </a:endParaRPr>
          </a:p>
          <a:p>
            <a:pPr marL="0" indent="0">
              <a:buNone/>
            </a:pPr>
            <a:r>
              <a:rPr lang="en-GB" dirty="0">
                <a:latin typeface="Century Gothic" panose="020B0502020202020204" pitchFamily="34" charset="0"/>
              </a:rPr>
              <a:t>The photos on Tapestry are to remain as online files. </a:t>
            </a:r>
            <a:r>
              <a:rPr lang="en-GB" b="1" dirty="0">
                <a:latin typeface="Century Gothic" panose="020B0502020202020204" pitchFamily="34" charset="0"/>
              </a:rPr>
              <a:t>They cannot be screenshotted/copied/shared. </a:t>
            </a:r>
            <a:r>
              <a:rPr lang="en-GB" dirty="0">
                <a:latin typeface="Century Gothic" panose="020B0502020202020204" pitchFamily="34" charset="0"/>
              </a:rPr>
              <a:t>This maintains the safety of the online journals. </a:t>
            </a:r>
          </a:p>
        </p:txBody>
      </p:sp>
      <p:pic>
        <p:nvPicPr>
          <p:cNvPr id="4" name="Picture 3">
            <a:extLst>
              <a:ext uri="{FF2B5EF4-FFF2-40B4-BE49-F238E27FC236}">
                <a16:creationId xmlns:a16="http://schemas.microsoft.com/office/drawing/2014/main" id="{467876CC-CFEC-0DAF-D08C-CD73658DE449}"/>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0273364" y="5380962"/>
            <a:ext cx="1918636" cy="1320800"/>
          </a:xfrm>
          <a:prstGeom prst="rect">
            <a:avLst/>
          </a:prstGeom>
        </p:spPr>
      </p:pic>
    </p:spTree>
    <p:extLst>
      <p:ext uri="{BB962C8B-B14F-4D97-AF65-F5344CB8AC3E}">
        <p14:creationId xmlns:p14="http://schemas.microsoft.com/office/powerpoint/2010/main" val="2679477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F24BA-3A7D-A584-6138-92645273BA12}"/>
              </a:ext>
            </a:extLst>
          </p:cNvPr>
          <p:cNvSpPr>
            <a:spLocks noGrp="1"/>
          </p:cNvSpPr>
          <p:nvPr>
            <p:ph type="title"/>
          </p:nvPr>
        </p:nvSpPr>
        <p:spPr/>
        <p:txBody>
          <a:bodyPr>
            <a:normAutofit/>
          </a:bodyPr>
          <a:lstStyle/>
          <a:p>
            <a:r>
              <a:rPr lang="en-GB" sz="4000" dirty="0">
                <a:latin typeface="Century Gothic" panose="020B0502020202020204" pitchFamily="34" charset="0"/>
              </a:rPr>
              <a:t>Observations</a:t>
            </a:r>
          </a:p>
        </p:txBody>
      </p:sp>
      <p:sp>
        <p:nvSpPr>
          <p:cNvPr id="3" name="Content Placeholder 2">
            <a:extLst>
              <a:ext uri="{FF2B5EF4-FFF2-40B4-BE49-F238E27FC236}">
                <a16:creationId xmlns:a16="http://schemas.microsoft.com/office/drawing/2014/main" id="{747A47BB-5003-F3F2-39A7-6B9524B71850}"/>
              </a:ext>
            </a:extLst>
          </p:cNvPr>
          <p:cNvSpPr>
            <a:spLocks noGrp="1"/>
          </p:cNvSpPr>
          <p:nvPr>
            <p:ph idx="1"/>
          </p:nvPr>
        </p:nvSpPr>
        <p:spPr>
          <a:xfrm>
            <a:off x="325642" y="1500189"/>
            <a:ext cx="6342444" cy="3880773"/>
          </a:xfrm>
        </p:spPr>
        <p:txBody>
          <a:bodyPr>
            <a:normAutofit lnSpcReduction="10000"/>
          </a:bodyPr>
          <a:lstStyle/>
          <a:p>
            <a:pPr marL="0" indent="0">
              <a:buNone/>
            </a:pPr>
            <a:r>
              <a:rPr lang="en-GB" sz="2000" dirty="0">
                <a:latin typeface="Century Gothic" panose="020B0502020202020204" pitchFamily="34" charset="0"/>
              </a:rPr>
              <a:t>As the title, observations will have codes for the main area on learning that it covers.</a:t>
            </a:r>
          </a:p>
          <a:p>
            <a:pPr marL="0" indent="0">
              <a:buNone/>
            </a:pPr>
            <a:endParaRPr lang="en-GB" sz="2000" dirty="0">
              <a:latin typeface="Century Gothic" panose="020B0502020202020204" pitchFamily="34" charset="0"/>
            </a:endParaRPr>
          </a:p>
          <a:p>
            <a:pPr marL="0" indent="0">
              <a:buNone/>
            </a:pPr>
            <a:r>
              <a:rPr lang="en-GB" sz="2000" dirty="0">
                <a:latin typeface="Century Gothic" panose="020B0502020202020204" pitchFamily="34" charset="0"/>
              </a:rPr>
              <a:t>There will be a brief description of what has been observed.</a:t>
            </a:r>
          </a:p>
          <a:p>
            <a:pPr marL="0" indent="0">
              <a:buNone/>
            </a:pPr>
            <a:endParaRPr lang="en-GB" sz="2000" dirty="0">
              <a:latin typeface="Century Gothic" panose="020B0502020202020204" pitchFamily="34" charset="0"/>
            </a:endParaRPr>
          </a:p>
          <a:p>
            <a:pPr marL="0" indent="0">
              <a:buNone/>
            </a:pPr>
            <a:r>
              <a:rPr lang="en-GB" sz="2000" dirty="0">
                <a:latin typeface="Century Gothic" panose="020B0502020202020204" pitchFamily="34" charset="0"/>
              </a:rPr>
              <a:t>Adult intervention will be denoted with a ‘T’ – this will show how they have dug a little deeper into the child’s understanding and gained more knowledge for assessment taken of the learning in the moment.</a:t>
            </a:r>
          </a:p>
          <a:p>
            <a:pPr marL="0" indent="0">
              <a:buNone/>
            </a:pPr>
            <a:endParaRPr lang="en-GB" sz="2000" dirty="0">
              <a:latin typeface="Century Gothic" panose="020B0502020202020204" pitchFamily="34" charset="0"/>
            </a:endParaRPr>
          </a:p>
        </p:txBody>
      </p:sp>
      <p:pic>
        <p:nvPicPr>
          <p:cNvPr id="4" name="Picture 3">
            <a:extLst>
              <a:ext uri="{FF2B5EF4-FFF2-40B4-BE49-F238E27FC236}">
                <a16:creationId xmlns:a16="http://schemas.microsoft.com/office/drawing/2014/main" id="{A6808C2C-74F7-4177-4F2D-B6A669C280E9}"/>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0273364" y="5380962"/>
            <a:ext cx="1918636" cy="1320800"/>
          </a:xfrm>
          <a:prstGeom prst="rect">
            <a:avLst/>
          </a:prstGeom>
        </p:spPr>
      </p:pic>
      <p:pic>
        <p:nvPicPr>
          <p:cNvPr id="6" name="Picture 5">
            <a:extLst>
              <a:ext uri="{FF2B5EF4-FFF2-40B4-BE49-F238E27FC236}">
                <a16:creationId xmlns:a16="http://schemas.microsoft.com/office/drawing/2014/main" id="{F3FE6350-1618-B742-F91D-06823741A106}"/>
              </a:ext>
            </a:extLst>
          </p:cNvPr>
          <p:cNvPicPr>
            <a:picLocks noChangeAspect="1"/>
          </p:cNvPicPr>
          <p:nvPr/>
        </p:nvPicPr>
        <p:blipFill>
          <a:blip r:embed="rId3"/>
          <a:stretch>
            <a:fillRect/>
          </a:stretch>
        </p:blipFill>
        <p:spPr>
          <a:xfrm>
            <a:off x="7094268" y="1891079"/>
            <a:ext cx="4359467" cy="2809093"/>
          </a:xfrm>
          <a:prstGeom prst="rect">
            <a:avLst/>
          </a:prstGeom>
        </p:spPr>
      </p:pic>
    </p:spTree>
    <p:extLst>
      <p:ext uri="{BB962C8B-B14F-4D97-AF65-F5344CB8AC3E}">
        <p14:creationId xmlns:p14="http://schemas.microsoft.com/office/powerpoint/2010/main" val="1683816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D500D-DE71-21BE-F867-9DA2F153202C}"/>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72316CFF-6F0E-1C89-2C4F-9A60FEDBAD34}"/>
              </a:ext>
            </a:extLst>
          </p:cNvPr>
          <p:cNvSpPr>
            <a:spLocks noGrp="1"/>
          </p:cNvSpPr>
          <p:nvPr>
            <p:ph idx="1"/>
          </p:nvPr>
        </p:nvSpPr>
        <p:spPr/>
        <p:txBody>
          <a:bodyPr/>
          <a:lstStyle/>
          <a:p>
            <a:endParaRPr lang="en-GB"/>
          </a:p>
        </p:txBody>
      </p:sp>
      <p:pic>
        <p:nvPicPr>
          <p:cNvPr id="5" name="Picture 4">
            <a:extLst>
              <a:ext uri="{FF2B5EF4-FFF2-40B4-BE49-F238E27FC236}">
                <a16:creationId xmlns:a16="http://schemas.microsoft.com/office/drawing/2014/main" id="{D33833CE-230D-556D-7202-8886DCA5D474}"/>
              </a:ext>
            </a:extLst>
          </p:cNvPr>
          <p:cNvPicPr>
            <a:picLocks noChangeAspect="1"/>
          </p:cNvPicPr>
          <p:nvPr/>
        </p:nvPicPr>
        <p:blipFill>
          <a:blip r:embed="rId2"/>
          <a:stretch>
            <a:fillRect/>
          </a:stretch>
        </p:blipFill>
        <p:spPr>
          <a:xfrm>
            <a:off x="307080" y="1270000"/>
            <a:ext cx="11577839" cy="4764332"/>
          </a:xfrm>
          <a:prstGeom prst="rect">
            <a:avLst/>
          </a:prstGeom>
        </p:spPr>
      </p:pic>
      <p:pic>
        <p:nvPicPr>
          <p:cNvPr id="6" name="Picture 5">
            <a:extLst>
              <a:ext uri="{FF2B5EF4-FFF2-40B4-BE49-F238E27FC236}">
                <a16:creationId xmlns:a16="http://schemas.microsoft.com/office/drawing/2014/main" id="{EB79F133-E478-20F9-36E1-F952220A80B0}"/>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0273364" y="5380962"/>
            <a:ext cx="1918636" cy="1320800"/>
          </a:xfrm>
          <a:prstGeom prst="rect">
            <a:avLst/>
          </a:prstGeom>
        </p:spPr>
      </p:pic>
    </p:spTree>
    <p:extLst>
      <p:ext uri="{BB962C8B-B14F-4D97-AF65-F5344CB8AC3E}">
        <p14:creationId xmlns:p14="http://schemas.microsoft.com/office/powerpoint/2010/main" val="1458897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8F986-DEAC-E86E-2CDB-B9E7C7EA9450}"/>
              </a:ext>
            </a:extLst>
          </p:cNvPr>
          <p:cNvSpPr>
            <a:spLocks noGrp="1"/>
          </p:cNvSpPr>
          <p:nvPr>
            <p:ph type="title"/>
          </p:nvPr>
        </p:nvSpPr>
        <p:spPr/>
        <p:txBody>
          <a:bodyPr>
            <a:normAutofit/>
          </a:bodyPr>
          <a:lstStyle/>
          <a:p>
            <a:r>
              <a:rPr lang="en-GB" sz="4000" dirty="0">
                <a:latin typeface="Century Gothic" panose="020B0502020202020204" pitchFamily="34" charset="0"/>
              </a:rPr>
              <a:t>Adding your own observation</a:t>
            </a:r>
          </a:p>
        </p:txBody>
      </p:sp>
      <p:sp>
        <p:nvSpPr>
          <p:cNvPr id="3" name="Content Placeholder 2">
            <a:extLst>
              <a:ext uri="{FF2B5EF4-FFF2-40B4-BE49-F238E27FC236}">
                <a16:creationId xmlns:a16="http://schemas.microsoft.com/office/drawing/2014/main" id="{83C445B2-07AE-ABAA-DD11-44E6C95660D0}"/>
              </a:ext>
            </a:extLst>
          </p:cNvPr>
          <p:cNvSpPr>
            <a:spLocks noGrp="1"/>
          </p:cNvSpPr>
          <p:nvPr>
            <p:ph idx="1"/>
          </p:nvPr>
        </p:nvSpPr>
        <p:spPr/>
        <p:txBody>
          <a:bodyPr/>
          <a:lstStyle/>
          <a:p>
            <a:pPr marL="0" indent="0">
              <a:buNone/>
            </a:pPr>
            <a:r>
              <a:rPr lang="en-GB" sz="2000" dirty="0">
                <a:latin typeface="Century Gothic" panose="020B0502020202020204" pitchFamily="34" charset="0"/>
              </a:rPr>
              <a:t>This is a great way to engage with your child’s learning!</a:t>
            </a:r>
          </a:p>
          <a:p>
            <a:pPr marL="0" indent="0">
              <a:buNone/>
            </a:pPr>
            <a:endParaRPr lang="en-GB" sz="2000" dirty="0">
              <a:latin typeface="Century Gothic" panose="020B0502020202020204" pitchFamily="34" charset="0"/>
            </a:endParaRPr>
          </a:p>
          <a:p>
            <a:pPr marL="0" indent="0">
              <a:buNone/>
            </a:pPr>
            <a:r>
              <a:rPr lang="en-GB" sz="2000" dirty="0">
                <a:latin typeface="Century Gothic" panose="020B0502020202020204" pitchFamily="34" charset="0"/>
              </a:rPr>
              <a:t>What kind of things can you add?</a:t>
            </a:r>
          </a:p>
          <a:p>
            <a:pPr marL="0" indent="0">
              <a:buNone/>
            </a:pPr>
            <a:r>
              <a:rPr lang="en-GB" sz="2000" dirty="0">
                <a:latin typeface="Century Gothic" panose="020B0502020202020204" pitchFamily="34" charset="0"/>
              </a:rPr>
              <a:t>- A photo and a note about mini outings e.g., going on the bus</a:t>
            </a:r>
          </a:p>
          <a:p>
            <a:pPr marL="0" indent="0">
              <a:buNone/>
            </a:pPr>
            <a:r>
              <a:rPr lang="en-GB" sz="2000" dirty="0">
                <a:latin typeface="Century Gothic" panose="020B0502020202020204" pitchFamily="34" charset="0"/>
              </a:rPr>
              <a:t>- A family celebration </a:t>
            </a:r>
          </a:p>
          <a:p>
            <a:pPr marL="0" indent="0">
              <a:buNone/>
            </a:pPr>
            <a:r>
              <a:rPr lang="en-GB" sz="2000" dirty="0">
                <a:latin typeface="Century Gothic" panose="020B0502020202020204" pitchFamily="34" charset="0"/>
              </a:rPr>
              <a:t>- Everyday experienced you have built together e.g., cooking, reading, gardening, jumping in puddles</a:t>
            </a:r>
          </a:p>
          <a:p>
            <a:pPr marL="0" indent="0">
              <a:buNone/>
            </a:pPr>
            <a:r>
              <a:rPr lang="en-GB" sz="2000" dirty="0">
                <a:latin typeface="Century Gothic" panose="020B0502020202020204" pitchFamily="34" charset="0"/>
              </a:rPr>
              <a:t>- Any new learning you see happening e.g., using scissors, counting, kicking a ball, making connections</a:t>
            </a:r>
          </a:p>
          <a:p>
            <a:pPr marL="0" indent="0">
              <a:buNone/>
            </a:pPr>
            <a:endParaRPr lang="en-GB" sz="2000" dirty="0">
              <a:latin typeface="Century Gothic" panose="020B0502020202020204" pitchFamily="34" charset="0"/>
            </a:endParaRPr>
          </a:p>
        </p:txBody>
      </p:sp>
      <p:pic>
        <p:nvPicPr>
          <p:cNvPr id="4" name="Picture 3">
            <a:extLst>
              <a:ext uri="{FF2B5EF4-FFF2-40B4-BE49-F238E27FC236}">
                <a16:creationId xmlns:a16="http://schemas.microsoft.com/office/drawing/2014/main" id="{B2BE8A98-01AF-CC94-F5D5-80695565159E}"/>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0273364" y="5380962"/>
            <a:ext cx="1918636" cy="1320800"/>
          </a:xfrm>
          <a:prstGeom prst="rect">
            <a:avLst/>
          </a:prstGeom>
        </p:spPr>
      </p:pic>
    </p:spTree>
    <p:extLst>
      <p:ext uri="{BB962C8B-B14F-4D97-AF65-F5344CB8AC3E}">
        <p14:creationId xmlns:p14="http://schemas.microsoft.com/office/powerpoint/2010/main" val="1481282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A94D4-5FED-8174-2EA6-2FF8518509C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C6339C9-A4C4-FEF1-321F-B5B8DAC79424}"/>
              </a:ext>
            </a:extLst>
          </p:cNvPr>
          <p:cNvSpPr>
            <a:spLocks noGrp="1"/>
          </p:cNvSpPr>
          <p:nvPr>
            <p:ph idx="1"/>
          </p:nvPr>
        </p:nvSpPr>
        <p:spPr/>
        <p:txBody>
          <a:bodyPr/>
          <a:lstStyle/>
          <a:p>
            <a:endParaRPr lang="en-GB"/>
          </a:p>
        </p:txBody>
      </p:sp>
      <p:pic>
        <p:nvPicPr>
          <p:cNvPr id="5" name="Picture 4">
            <a:extLst>
              <a:ext uri="{FF2B5EF4-FFF2-40B4-BE49-F238E27FC236}">
                <a16:creationId xmlns:a16="http://schemas.microsoft.com/office/drawing/2014/main" id="{ED49FF58-FC58-362B-EA47-0909417068F3}"/>
              </a:ext>
            </a:extLst>
          </p:cNvPr>
          <p:cNvPicPr>
            <a:picLocks noChangeAspect="1"/>
          </p:cNvPicPr>
          <p:nvPr/>
        </p:nvPicPr>
        <p:blipFill>
          <a:blip r:embed="rId2"/>
          <a:stretch>
            <a:fillRect/>
          </a:stretch>
        </p:blipFill>
        <p:spPr>
          <a:xfrm>
            <a:off x="233808" y="969791"/>
            <a:ext cx="11724384" cy="4918417"/>
          </a:xfrm>
          <a:prstGeom prst="rect">
            <a:avLst/>
          </a:prstGeom>
        </p:spPr>
      </p:pic>
    </p:spTree>
    <p:extLst>
      <p:ext uri="{BB962C8B-B14F-4D97-AF65-F5344CB8AC3E}">
        <p14:creationId xmlns:p14="http://schemas.microsoft.com/office/powerpoint/2010/main" val="2272214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8FDF9-1B51-895B-D574-18F86475BE9E}"/>
              </a:ext>
            </a:extLst>
          </p:cNvPr>
          <p:cNvSpPr>
            <a:spLocks noGrp="1"/>
          </p:cNvSpPr>
          <p:nvPr>
            <p:ph type="title"/>
          </p:nvPr>
        </p:nvSpPr>
        <p:spPr/>
        <p:txBody>
          <a:bodyPr>
            <a:normAutofit/>
          </a:bodyPr>
          <a:lstStyle/>
          <a:p>
            <a:r>
              <a:rPr lang="en-GB" sz="4000" dirty="0">
                <a:latin typeface="Century Gothic" panose="020B0502020202020204" pitchFamily="34" charset="0"/>
              </a:rPr>
              <a:t>How does adding observations yourself help your child?</a:t>
            </a:r>
          </a:p>
        </p:txBody>
      </p:sp>
      <p:sp>
        <p:nvSpPr>
          <p:cNvPr id="5" name="TextBox 4">
            <a:extLst>
              <a:ext uri="{FF2B5EF4-FFF2-40B4-BE49-F238E27FC236}">
                <a16:creationId xmlns:a16="http://schemas.microsoft.com/office/drawing/2014/main" id="{161D408E-F136-23CB-1D86-9D2C2D02E759}"/>
              </a:ext>
            </a:extLst>
          </p:cNvPr>
          <p:cNvSpPr txBox="1"/>
          <p:nvPr/>
        </p:nvSpPr>
        <p:spPr>
          <a:xfrm>
            <a:off x="677333" y="2294765"/>
            <a:ext cx="8804291" cy="3477875"/>
          </a:xfrm>
          <a:prstGeom prst="rect">
            <a:avLst/>
          </a:prstGeom>
          <a:noFill/>
        </p:spPr>
        <p:txBody>
          <a:bodyPr wrap="square">
            <a:spAutoFit/>
          </a:bodyPr>
          <a:lstStyle/>
          <a:p>
            <a:r>
              <a:rPr lang="en-GB" sz="2000" dirty="0">
                <a:latin typeface="Century Gothic" panose="020B0502020202020204" pitchFamily="34" charset="0"/>
              </a:rPr>
              <a:t>Every time you add an observation, you tell us a bit more about your child!</a:t>
            </a:r>
          </a:p>
          <a:p>
            <a:endParaRPr lang="en-GB" sz="2000" dirty="0">
              <a:latin typeface="Century Gothic" panose="020B0502020202020204" pitchFamily="34" charset="0"/>
            </a:endParaRPr>
          </a:p>
          <a:p>
            <a:r>
              <a:rPr lang="en-GB" sz="2000" dirty="0">
                <a:latin typeface="Century Gothic" panose="020B0502020202020204" pitchFamily="34" charset="0"/>
              </a:rPr>
              <a:t>Staff will know to ask your child about the family visit, trip to the park or visit to aunties. This helps your child feel remembered and special. </a:t>
            </a:r>
          </a:p>
          <a:p>
            <a:endParaRPr lang="en-GB" sz="2000" dirty="0">
              <a:latin typeface="Century Gothic" panose="020B0502020202020204" pitchFamily="34" charset="0"/>
            </a:endParaRPr>
          </a:p>
          <a:p>
            <a:r>
              <a:rPr lang="en-GB" sz="2000" dirty="0">
                <a:latin typeface="Century Gothic" panose="020B0502020202020204" pitchFamily="34" charset="0"/>
              </a:rPr>
              <a:t>Staff can help your child make connections e.g., when your child is making cakes with the playdough, the adult can chat with them about the cooking they already know your child did at home.</a:t>
            </a:r>
          </a:p>
          <a:p>
            <a:endParaRPr lang="en-GB" sz="2000" dirty="0">
              <a:latin typeface="Century Gothic" panose="020B0502020202020204" pitchFamily="34" charset="0"/>
            </a:endParaRPr>
          </a:p>
          <a:p>
            <a:endParaRPr lang="en-GB" sz="2000" dirty="0">
              <a:latin typeface="Century Gothic" panose="020B0502020202020204" pitchFamily="34" charset="0"/>
            </a:endParaRPr>
          </a:p>
        </p:txBody>
      </p:sp>
      <p:pic>
        <p:nvPicPr>
          <p:cNvPr id="6" name="Picture 5">
            <a:extLst>
              <a:ext uri="{FF2B5EF4-FFF2-40B4-BE49-F238E27FC236}">
                <a16:creationId xmlns:a16="http://schemas.microsoft.com/office/drawing/2014/main" id="{7872F138-C341-68F4-3452-8DA5E5B11516}"/>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0273364" y="5380962"/>
            <a:ext cx="1918636" cy="1320800"/>
          </a:xfrm>
          <a:prstGeom prst="rect">
            <a:avLst/>
          </a:prstGeom>
        </p:spPr>
      </p:pic>
    </p:spTree>
    <p:extLst>
      <p:ext uri="{BB962C8B-B14F-4D97-AF65-F5344CB8AC3E}">
        <p14:creationId xmlns:p14="http://schemas.microsoft.com/office/powerpoint/2010/main" val="39950864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4896A2413A18045A14C2BAB29BAD0B3" ma:contentTypeVersion="17" ma:contentTypeDescription="Create a new document." ma:contentTypeScope="" ma:versionID="bb2a55fbb02b5fdcd5db53b292ee6211">
  <xsd:schema xmlns:xsd="http://www.w3.org/2001/XMLSchema" xmlns:xs="http://www.w3.org/2001/XMLSchema" xmlns:p="http://schemas.microsoft.com/office/2006/metadata/properties" xmlns:ns2="71faf65b-2cb1-4352-bdd8-04a2d7ce277f" xmlns:ns3="4c0a2ed8-bdb3-4e48-bed8-196499155ea8" targetNamespace="http://schemas.microsoft.com/office/2006/metadata/properties" ma:root="true" ma:fieldsID="e312fe61442944756b0039e699d2c500" ns2:_="" ns3:_="">
    <xsd:import namespace="71faf65b-2cb1-4352-bdd8-04a2d7ce277f"/>
    <xsd:import namespace="4c0a2ed8-bdb3-4e48-bed8-196499155ea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faf65b-2cb1-4352-bdd8-04a2d7ce27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09459ae-8277-4de3-8c6e-43e837f8a5f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0a2ed8-bdb3-4e48-bed8-196499155ea8"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d720cf8-858f-4c59-9bf2-410a1371d7cc}" ma:internalName="TaxCatchAll" ma:showField="CatchAllData" ma:web="4c0a2ed8-bdb3-4e48-bed8-196499155e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762C8D4-1570-4BCE-9753-92B98293500F}"/>
</file>

<file path=customXml/itemProps2.xml><?xml version="1.0" encoding="utf-8"?>
<ds:datastoreItem xmlns:ds="http://schemas.openxmlformats.org/officeDocument/2006/customXml" ds:itemID="{AD99EF54-3BCA-4320-B55C-30A4D8B28EB5}"/>
</file>

<file path=docProps/app.xml><?xml version="1.0" encoding="utf-8"?>
<Properties xmlns="http://schemas.openxmlformats.org/officeDocument/2006/extended-properties" xmlns:vt="http://schemas.openxmlformats.org/officeDocument/2006/docPropsVTypes">
  <Template>Facet</Template>
  <TotalTime>53</TotalTime>
  <Words>654</Words>
  <Application>Microsoft Office PowerPoint</Application>
  <PresentationFormat>Widescreen</PresentationFormat>
  <Paragraphs>61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Century Gothic</vt:lpstr>
      <vt:lpstr>Trebuchet MS</vt:lpstr>
      <vt:lpstr>Wingdings 3</vt:lpstr>
      <vt:lpstr>Facet</vt:lpstr>
      <vt:lpstr>PowerPoint Presentation</vt:lpstr>
      <vt:lpstr>PowerPoint Presentation</vt:lpstr>
      <vt:lpstr>What happens on Tapestry at your child’s setting?</vt:lpstr>
      <vt:lpstr>Expectations </vt:lpstr>
      <vt:lpstr>Observations</vt:lpstr>
      <vt:lpstr>PowerPoint Presentation</vt:lpstr>
      <vt:lpstr>Adding your own observation</vt:lpstr>
      <vt:lpstr>PowerPoint Presentation</vt:lpstr>
      <vt:lpstr>How does adding observations yourself help your child?</vt:lpstr>
      <vt:lpstr>How is the data kept safe?</vt:lpstr>
      <vt:lpstr>Sharing Tapestry with your child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Chloe Bartlett</dc:creator>
  <cp:lastModifiedBy>Chloe Bartlett</cp:lastModifiedBy>
  <cp:revision>1</cp:revision>
  <dcterms:created xsi:type="dcterms:W3CDTF">2023-09-13T08:15:49Z</dcterms:created>
  <dcterms:modified xsi:type="dcterms:W3CDTF">2023-09-13T09:09:28Z</dcterms:modified>
</cp:coreProperties>
</file>