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72" r:id="rId7"/>
    <p:sldId id="276" r:id="rId8"/>
    <p:sldId id="275" r:id="rId9"/>
    <p:sldId id="277" r:id="rId10"/>
    <p:sldId id="260" r:id="rId11"/>
    <p:sldId id="259" r:id="rId12"/>
    <p:sldId id="284" r:id="rId13"/>
    <p:sldId id="278" r:id="rId14"/>
    <p:sldId id="261" r:id="rId15"/>
    <p:sldId id="262" r:id="rId16"/>
    <p:sldId id="269" r:id="rId17"/>
    <p:sldId id="263" r:id="rId18"/>
    <p:sldId id="279" r:id="rId19"/>
    <p:sldId id="266" r:id="rId20"/>
    <p:sldId id="267" r:id="rId21"/>
    <p:sldId id="280" r:id="rId22"/>
    <p:sldId id="283" r:id="rId23"/>
    <p:sldId id="268" r:id="rId24"/>
    <p:sldId id="264"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EC"/>
    <a:srgbClr val="EE94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7B630-1CF0-4418-A953-F83481E11B21}" v="244" dt="2026-01-12T12:53:33.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0T20:50:24.71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6218 8546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0T20:50:24.73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11986 6059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0T20:50:24.73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3678 4630 16383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A328-23F2-E14F-BA25-7BE2CB9556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CB74B07-28C8-D041-AC8B-18915BAAA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82AD579-28F3-0947-A121-A073CC5E1666}"/>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5" name="Footer Placeholder 4">
            <a:extLst>
              <a:ext uri="{FF2B5EF4-FFF2-40B4-BE49-F238E27FC236}">
                <a16:creationId xmlns:a16="http://schemas.microsoft.com/office/drawing/2014/main" id="{569E28DE-0732-4242-BEFE-2112F8801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9751C-98B8-F94E-8ADE-F268F8BC2CAD}"/>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254543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F7FB-F895-E34F-A0E3-E9DBC796F5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74D1EC-19FB-394B-A951-470865CA2ED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9FA277-2C3C-6B49-B08D-12EEB1F555C6}"/>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5" name="Footer Placeholder 4">
            <a:extLst>
              <a:ext uri="{FF2B5EF4-FFF2-40B4-BE49-F238E27FC236}">
                <a16:creationId xmlns:a16="http://schemas.microsoft.com/office/drawing/2014/main" id="{52A98759-565C-6447-81C0-7C02E0023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343F9-04C1-CA43-A69A-30A0EC007972}"/>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47109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32985-A248-A548-B41C-948F60E69D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FFCA94-8598-0D4C-BFB4-6A7588DC1E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C6FC8-E1EE-7941-9725-CEB70BB345C0}"/>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5" name="Footer Placeholder 4">
            <a:extLst>
              <a:ext uri="{FF2B5EF4-FFF2-40B4-BE49-F238E27FC236}">
                <a16:creationId xmlns:a16="http://schemas.microsoft.com/office/drawing/2014/main" id="{F8660698-B802-9B42-AA07-C62286240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A9E22-D4F9-E348-B878-4F871B1F4F7D}"/>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65771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CD4E-5D78-D84B-892D-106E161796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68424B-81C5-7248-8792-6DCE00F940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FC0346-B953-2C40-AD3A-F1343FC62441}"/>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5" name="Footer Placeholder 4">
            <a:extLst>
              <a:ext uri="{FF2B5EF4-FFF2-40B4-BE49-F238E27FC236}">
                <a16:creationId xmlns:a16="http://schemas.microsoft.com/office/drawing/2014/main" id="{46ABD9A7-CAB0-C84F-A06B-50CF529DC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A87EC-6493-0246-B299-227D9D77E39A}"/>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50616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3B7-B9F0-8E49-AA96-409C9E0BD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3F0BF8C-627C-874D-B52F-85FFE21B4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D12699-B95D-1549-8E57-F6F7085A4834}"/>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5" name="Footer Placeholder 4">
            <a:extLst>
              <a:ext uri="{FF2B5EF4-FFF2-40B4-BE49-F238E27FC236}">
                <a16:creationId xmlns:a16="http://schemas.microsoft.com/office/drawing/2014/main" id="{A8E7359C-BD82-2A4C-86FF-4256CE98B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2204A-90CD-AB45-B536-E6FB882087B8}"/>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107063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BD6D-A491-E64D-9374-4FA21988DB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5C7434-BD9B-CF49-948A-246B169216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5D891C0-2238-684F-888F-10D6B2FF5F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79219D-9362-0744-A30F-8E1FCC0AF6F7}"/>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6" name="Footer Placeholder 5">
            <a:extLst>
              <a:ext uri="{FF2B5EF4-FFF2-40B4-BE49-F238E27FC236}">
                <a16:creationId xmlns:a16="http://schemas.microsoft.com/office/drawing/2014/main" id="{A5E41A22-9DF1-AD4A-9A50-B7E69BDD2C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11BC7-3857-964D-BB6C-419431254404}"/>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32598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AFB9-0121-5644-BED6-D422EB44CA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40648F-91BB-5A4E-8CEE-C8F7448F9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CCB8D4-4F14-5A48-B413-28AF657A26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043C36F-F421-FB40-8608-E4BC1097D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FF8381-0657-5C4A-A834-8BE70C814A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22DD1A-D843-A645-B07F-1737046F4424}"/>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8" name="Footer Placeholder 7">
            <a:extLst>
              <a:ext uri="{FF2B5EF4-FFF2-40B4-BE49-F238E27FC236}">
                <a16:creationId xmlns:a16="http://schemas.microsoft.com/office/drawing/2014/main" id="{D126A271-E643-DB46-8A74-0882C9E01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1867B-4568-9643-9BEF-D1783DE3CF30}"/>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266465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FB14-D9FD-7C45-896B-2B5B284707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4403A7-CB26-EE4F-98D5-1BB20EC74220}"/>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4" name="Footer Placeholder 3">
            <a:extLst>
              <a:ext uri="{FF2B5EF4-FFF2-40B4-BE49-F238E27FC236}">
                <a16:creationId xmlns:a16="http://schemas.microsoft.com/office/drawing/2014/main" id="{9DF4B2C1-C1E4-BE41-B8EB-21DA525E6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3260E2-39D8-3440-86C1-C2D2BF1CE7C9}"/>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394294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AD636-61F5-B04C-8699-CCFB2229E99F}"/>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3" name="Footer Placeholder 2">
            <a:extLst>
              <a:ext uri="{FF2B5EF4-FFF2-40B4-BE49-F238E27FC236}">
                <a16:creationId xmlns:a16="http://schemas.microsoft.com/office/drawing/2014/main" id="{F5471E48-A561-1C46-818C-ACE04B645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B7A57-2A2B-AA4B-872E-BA64A891CD4E}"/>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9162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FF28-0259-F747-896E-42C1E54BA5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26BA6B-5071-2D4F-97DF-62C98E33F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1C20F5-CA33-D14B-8125-E12A27923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6BE1E1-C9FA-4C4D-8F43-6E940F870021}"/>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6" name="Footer Placeholder 5">
            <a:extLst>
              <a:ext uri="{FF2B5EF4-FFF2-40B4-BE49-F238E27FC236}">
                <a16:creationId xmlns:a16="http://schemas.microsoft.com/office/drawing/2014/main" id="{AC29023C-E5D8-A740-A14D-0801BC399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A272A-BB9F-3D4C-969C-A39D40747E2D}"/>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92224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EAC1-BAB6-5142-84C4-21CB84A89A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D47501-8675-D747-B19B-EAF96C31F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20D1F-8280-2B40-B36A-45C38568E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E36E55-3A24-CD49-9ED8-C54FC9B5AB03}"/>
              </a:ext>
            </a:extLst>
          </p:cNvPr>
          <p:cNvSpPr>
            <a:spLocks noGrp="1"/>
          </p:cNvSpPr>
          <p:nvPr>
            <p:ph type="dt" sz="half" idx="10"/>
          </p:nvPr>
        </p:nvSpPr>
        <p:spPr/>
        <p:txBody>
          <a:bodyPr/>
          <a:lstStyle/>
          <a:p>
            <a:fld id="{00737A92-51C0-5740-90FD-72482EC808CA}" type="datetimeFigureOut">
              <a:rPr lang="en-US" smtClean="0"/>
              <a:t>1/12/2026</a:t>
            </a:fld>
            <a:endParaRPr lang="en-US"/>
          </a:p>
        </p:txBody>
      </p:sp>
      <p:sp>
        <p:nvSpPr>
          <p:cNvPr id="6" name="Footer Placeholder 5">
            <a:extLst>
              <a:ext uri="{FF2B5EF4-FFF2-40B4-BE49-F238E27FC236}">
                <a16:creationId xmlns:a16="http://schemas.microsoft.com/office/drawing/2014/main" id="{3489435A-4A79-9F41-9471-9E7B6DABA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EE51A-E77F-5B4F-96FD-C710FC15885C}"/>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25827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FE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471FD-722B-4248-A7D9-8BA41C79B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73FABA-23E2-1F4D-9252-94FBDF73A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966F62-7E94-1E46-B3BD-DEE2E6657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37A92-51C0-5740-90FD-72482EC808CA}" type="datetimeFigureOut">
              <a:rPr lang="en-US" smtClean="0"/>
              <a:t>1/12/2026</a:t>
            </a:fld>
            <a:endParaRPr lang="en-US"/>
          </a:p>
        </p:txBody>
      </p:sp>
      <p:sp>
        <p:nvSpPr>
          <p:cNvPr id="5" name="Footer Placeholder 4">
            <a:extLst>
              <a:ext uri="{FF2B5EF4-FFF2-40B4-BE49-F238E27FC236}">
                <a16:creationId xmlns:a16="http://schemas.microsoft.com/office/drawing/2014/main" id="{7E50521B-9543-154D-93F9-F8ED70FEE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33CFA1-A3E3-194C-8CBB-7053C0C7F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C8DE-6696-8044-B6EC-0B6F959949AE}" type="slidenum">
              <a:rPr lang="en-US" smtClean="0"/>
              <a:t>‹#›</a:t>
            </a:fld>
            <a:endParaRPr lang="en-US"/>
          </a:p>
        </p:txBody>
      </p:sp>
    </p:spTree>
    <p:extLst>
      <p:ext uri="{BB962C8B-B14F-4D97-AF65-F5344CB8AC3E}">
        <p14:creationId xmlns:p14="http://schemas.microsoft.com/office/powerpoint/2010/main" val="103803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30CB6A-D8BF-334C-8D92-572B0A766861}"/>
              </a:ext>
            </a:extLst>
          </p:cNvPr>
          <p:cNvSpPr/>
          <p:nvPr/>
        </p:nvSpPr>
        <p:spPr>
          <a:xfrm>
            <a:off x="422031" y="740297"/>
            <a:ext cx="11347937" cy="3806170"/>
          </a:xfrm>
          <a:prstGeom prst="rect">
            <a:avLst/>
          </a:prstGeom>
          <a:noFill/>
        </p:spPr>
        <p:txBody>
          <a:bodyPr wrap="square" lIns="91440" tIns="45720" rIns="91440" bIns="45720" anchor="t">
            <a:spAutoFit/>
          </a:bodyPr>
          <a:lstStyle/>
          <a:p>
            <a:pPr algn="ctr" defTabSz="457200"/>
            <a:r>
              <a:rPr lang="en-GB" sz="8000" b="1" dirty="0">
                <a:ln w="12700">
                  <a:solidFill>
                    <a:srgbClr val="660066"/>
                  </a:solidFill>
                  <a:prstDash val="solid"/>
                </a:ln>
                <a:solidFill>
                  <a:srgbClr val="8064A2"/>
                </a:solidFill>
                <a:effectLst>
                  <a:outerShdw blurRad="41275" dist="20320" dir="1800000" algn="tl" rotWithShape="0">
                    <a:srgbClr val="000000">
                      <a:alpha val="40000"/>
                    </a:srgbClr>
                  </a:outerShdw>
                </a:effectLst>
                <a:latin typeface="Century Gothic"/>
                <a:cs typeface="Sassoon Infant"/>
              </a:rPr>
              <a:t>Welcome to Year 4</a:t>
            </a:r>
          </a:p>
          <a:p>
            <a:pPr algn="ctr" defTabSz="457200"/>
            <a:r>
              <a:rPr lang="en-GB" sz="4400" dirty="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rPr>
              <a:t>Meet the teacher session</a:t>
            </a:r>
          </a:p>
          <a:p>
            <a:pPr algn="ctr" defTabSz="457200"/>
            <a:endParaRPr lang="en-GB" sz="4400" baseline="30000" dirty="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endParaRPr>
          </a:p>
          <a:p>
            <a:pPr algn="ctr" defTabSz="457200"/>
            <a:r>
              <a:rPr lang="en-GB" sz="4400" baseline="30000" dirty="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rPr>
              <a:t>Tuesday 8th July 2025</a:t>
            </a:r>
            <a:endParaRPr lang="en-US" sz="4400" dirty="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endParaRPr>
          </a:p>
          <a:p>
            <a:pPr algn="ctr" defTabSz="457200"/>
            <a:r>
              <a:rPr lang="en-GB" sz="4400" dirty="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rPr>
              <a:t>3:30pm – 4:00pm</a:t>
            </a:r>
            <a:endParaRPr lang="en-GB" dirty="0">
              <a:solidFill>
                <a:schemeClr val="tx1">
                  <a:lumMod val="50000"/>
                  <a:lumOff val="50000"/>
                </a:schemeClr>
              </a:solidFill>
            </a:endParaRPr>
          </a:p>
        </p:txBody>
      </p:sp>
      <p:pic>
        <p:nvPicPr>
          <p:cNvPr id="5" name="Picture 4" descr="A close-up of a black background&#10;&#10;Description automatically generated">
            <a:extLst>
              <a:ext uri="{FF2B5EF4-FFF2-40B4-BE49-F238E27FC236}">
                <a16:creationId xmlns:a16="http://schemas.microsoft.com/office/drawing/2014/main" id="{D1101BD8-F51F-61B4-D8E3-A1A6E3A0FF0D}"/>
              </a:ext>
            </a:extLst>
          </p:cNvPr>
          <p:cNvPicPr>
            <a:picLocks noChangeAspect="1"/>
          </p:cNvPicPr>
          <p:nvPr/>
        </p:nvPicPr>
        <p:blipFill>
          <a:blip r:embed="rId2"/>
          <a:stretch>
            <a:fillRect/>
          </a:stretch>
        </p:blipFill>
        <p:spPr>
          <a:xfrm>
            <a:off x="3075697" y="4942643"/>
            <a:ext cx="5442661" cy="1502175"/>
          </a:xfrm>
          <a:prstGeom prst="rect">
            <a:avLst/>
          </a:prstGeom>
        </p:spPr>
      </p:pic>
    </p:spTree>
    <p:extLst>
      <p:ext uri="{BB962C8B-B14F-4D97-AF65-F5344CB8AC3E}">
        <p14:creationId xmlns:p14="http://schemas.microsoft.com/office/powerpoint/2010/main" val="427906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2C90-935A-7D55-3669-0B821BE1E16C}"/>
              </a:ext>
            </a:extLst>
          </p:cNvPr>
          <p:cNvSpPr>
            <a:spLocks noGrp="1"/>
          </p:cNvSpPr>
          <p:nvPr>
            <p:ph type="title"/>
          </p:nvPr>
        </p:nvSpPr>
        <p:spPr>
          <a:xfrm>
            <a:off x="838200" y="894368"/>
            <a:ext cx="10515600" cy="1325563"/>
          </a:xfrm>
        </p:spPr>
        <p:txBody>
          <a:bodyPr>
            <a:normAutofit/>
          </a:bodyPr>
          <a:lstStyle/>
          <a:p>
            <a:pPr algn="ctr"/>
            <a:r>
              <a:rPr lang="en-GB" b="0" i="0" u="none" strike="noStrike" dirty="0">
                <a:effectLst/>
                <a:latin typeface="Century Gothic" panose="020B0502020202020204" pitchFamily="34" charset="0"/>
              </a:rPr>
              <a:t> </a:t>
            </a:r>
            <a:r>
              <a:rPr lang="en-GB" sz="2400" b="0" i="0" u="none" strike="noStrike" dirty="0">
                <a:effectLst/>
                <a:latin typeface="Century Gothic" panose="020B0502020202020204" pitchFamily="34" charset="0"/>
              </a:rPr>
              <a:t>Thrive offers a whole-setting approach to supporting the right-time social and emotional development of all children and young people.</a:t>
            </a:r>
            <a:endParaRPr lang="en-US" dirty="0">
              <a:latin typeface="Century Gothic" panose="020B0502020202020204" pitchFamily="34" charset="0"/>
            </a:endParaRPr>
          </a:p>
        </p:txBody>
      </p:sp>
      <p:pic>
        <p:nvPicPr>
          <p:cNvPr id="18434" name="Picture 2" descr="The Thrive Approach to social and emotional wellbeing | The Thrive Approach">
            <a:extLst>
              <a:ext uri="{FF2B5EF4-FFF2-40B4-BE49-F238E27FC236}">
                <a16:creationId xmlns:a16="http://schemas.microsoft.com/office/drawing/2014/main" id="{F89CA3D2-8713-C5F3-782D-45EDD8E6CD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8264" y="2336158"/>
            <a:ext cx="2849883" cy="2849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43D971-5A7C-9B20-F835-5F548D77E539}"/>
              </a:ext>
            </a:extLst>
          </p:cNvPr>
          <p:cNvSpPr txBox="1"/>
          <p:nvPr/>
        </p:nvSpPr>
        <p:spPr>
          <a:xfrm>
            <a:off x="1023668" y="5363571"/>
            <a:ext cx="10144663" cy="1015663"/>
          </a:xfrm>
          <a:prstGeom prst="rect">
            <a:avLst/>
          </a:prstGeom>
          <a:noFill/>
        </p:spPr>
        <p:txBody>
          <a:bodyPr wrap="square" lIns="91440" tIns="45720" rIns="91440" bIns="45720" anchor="t">
            <a:spAutoFit/>
          </a:bodyPr>
          <a:lstStyle/>
          <a:p>
            <a:pPr algn="ctr"/>
            <a:r>
              <a:rPr lang="en-GB" sz="2000" b="0" i="0" u="none" strike="noStrike" dirty="0">
                <a:effectLst/>
                <a:latin typeface="Century Gothic" panose="020B0502020202020204" pitchFamily="34" charset="0"/>
              </a:rPr>
              <a:t>It helps children and young people become more emotionally resilient and better placed to engage with life and learning. </a:t>
            </a:r>
            <a:endParaRPr lang="en-US" sz="2000" dirty="0">
              <a:latin typeface="Century Gothic" panose="020B0502020202020204" pitchFamily="34" charset="0"/>
            </a:endParaRPr>
          </a:p>
          <a:p>
            <a:pPr algn="ctr"/>
            <a:r>
              <a:rPr lang="en-GB" sz="2000" b="0" i="0" u="none" strike="noStrike" dirty="0">
                <a:effectLst/>
                <a:latin typeface="Century Gothic" panose="020B0502020202020204" pitchFamily="34" charset="0"/>
              </a:rPr>
              <a:t>We do this through our whole-school approach to wellbeing.</a:t>
            </a:r>
          </a:p>
        </p:txBody>
      </p:sp>
      <p:pic>
        <p:nvPicPr>
          <p:cNvPr id="3" name="Picture 2" descr="A close-up of a black background&#10;&#10;Description automatically generated">
            <a:extLst>
              <a:ext uri="{FF2B5EF4-FFF2-40B4-BE49-F238E27FC236}">
                <a16:creationId xmlns:a16="http://schemas.microsoft.com/office/drawing/2014/main" id="{E20910CD-3530-CEC2-489F-E0B14A75AEF8}"/>
              </a:ext>
            </a:extLst>
          </p:cNvPr>
          <p:cNvPicPr>
            <a:picLocks noChangeAspect="1"/>
          </p:cNvPicPr>
          <p:nvPr/>
        </p:nvPicPr>
        <p:blipFill>
          <a:blip r:embed="rId3"/>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302362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17097" y="0"/>
            <a:ext cx="10515600" cy="1325563"/>
          </a:xfrm>
        </p:spPr>
        <p:txBody>
          <a:bodyPr/>
          <a:lstStyle/>
          <a:p>
            <a:r>
              <a:rPr lang="en-US" b="1" dirty="0">
                <a:latin typeface="Century Gothic"/>
              </a:rPr>
              <a:t>Expectations in Year 4</a:t>
            </a:r>
            <a:endParaRPr lang="en-US" b="1" dirty="0">
              <a:highlight>
                <a:srgbClr val="FFFF00"/>
              </a:highlight>
              <a:latin typeface="Century Gothic" panose="020B0502020202020204" pitchFamily="34" charset="0"/>
            </a:endParaRP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17097" y="1349593"/>
            <a:ext cx="11842631" cy="4536869"/>
          </a:xfrm>
        </p:spPr>
        <p:txBody>
          <a:bodyPr vert="horz" lIns="91440" tIns="45720" rIns="91440" bIns="45720" rtlCol="0" anchor="t">
            <a:normAutofit fontScale="40000" lnSpcReduction="20000"/>
          </a:bodyPr>
          <a:lstStyle/>
          <a:p>
            <a:pPr marL="0" indent="0">
              <a:buNone/>
            </a:pPr>
            <a:r>
              <a:rPr lang="en-US" sz="3300" dirty="0">
                <a:latin typeface="Century Gothic"/>
              </a:rPr>
              <a:t>Children are focused and ready for learning after each transition.</a:t>
            </a:r>
          </a:p>
          <a:p>
            <a:pPr marL="0" indent="0">
              <a:buNone/>
            </a:pPr>
            <a:r>
              <a:rPr lang="en-US" sz="3300" dirty="0">
                <a:latin typeface="Century Gothic"/>
              </a:rPr>
              <a:t>Children self-mark work in </a:t>
            </a:r>
            <a:r>
              <a:rPr lang="en-US" sz="3300" dirty="0" err="1">
                <a:latin typeface="Century Gothic"/>
              </a:rPr>
              <a:t>maths</a:t>
            </a:r>
            <a:r>
              <a:rPr lang="en-US" sz="3300" dirty="0">
                <a:latin typeface="Century Gothic"/>
              </a:rPr>
              <a:t> and edit and improve their written work.</a:t>
            </a:r>
            <a:endParaRPr lang="en-US" sz="3300" dirty="0">
              <a:latin typeface="Century Gothic" panose="020B0502020202020204" pitchFamily="34" charset="0"/>
            </a:endParaRPr>
          </a:p>
          <a:p>
            <a:pPr marL="0" indent="0">
              <a:buNone/>
            </a:pPr>
            <a:r>
              <a:rPr lang="en-US" sz="3300" dirty="0">
                <a:latin typeface="Century Gothic"/>
              </a:rPr>
              <a:t>Children  are expected to follow our ETWW rules in all written work, showing basic punctuation, neat handwriting, moving to a consistent cursive style when ready and plausible attempts at spelling.</a:t>
            </a:r>
          </a:p>
          <a:p>
            <a:pPr marL="0" indent="0">
              <a:buNone/>
            </a:pPr>
            <a:r>
              <a:rPr lang="en-US" sz="3300" dirty="0">
                <a:latin typeface="Century Gothic"/>
              </a:rPr>
              <a:t>Children are expected to follow presentation guidelines in </a:t>
            </a:r>
            <a:r>
              <a:rPr lang="en-US" sz="3300" dirty="0" err="1">
                <a:latin typeface="Century Gothic"/>
              </a:rPr>
              <a:t>maths</a:t>
            </a:r>
            <a:r>
              <a:rPr lang="en-US" sz="3300" dirty="0">
                <a:latin typeface="Century Gothic"/>
              </a:rPr>
              <a:t> to show pride in their work and to </a:t>
            </a:r>
            <a:r>
              <a:rPr lang="en-US" sz="3300" dirty="0" err="1">
                <a:latin typeface="Century Gothic"/>
              </a:rPr>
              <a:t>organise</a:t>
            </a:r>
            <a:r>
              <a:rPr lang="en-US" sz="3300" dirty="0">
                <a:latin typeface="Century Gothic"/>
              </a:rPr>
              <a:t> their working out, using one digit per box to set out calculations correctly.</a:t>
            </a:r>
          </a:p>
          <a:p>
            <a:pPr marL="0" indent="0">
              <a:buNone/>
            </a:pPr>
            <a:r>
              <a:rPr lang="en-US" sz="3300" dirty="0">
                <a:latin typeface="Century Gothic"/>
              </a:rPr>
              <a:t>Children are expected to show further independence in their learning.</a:t>
            </a:r>
          </a:p>
          <a:p>
            <a:pPr marL="0" indent="0">
              <a:buNone/>
            </a:pPr>
            <a:endParaRPr lang="en-US" sz="3300" dirty="0">
              <a:latin typeface="Century Gothic"/>
            </a:endParaRPr>
          </a:p>
          <a:p>
            <a:pPr marL="0" indent="0">
              <a:buNone/>
            </a:pPr>
            <a:r>
              <a:rPr lang="en-US" sz="3300" dirty="0">
                <a:latin typeface="Century Gothic"/>
              </a:rPr>
              <a:t>At home: </a:t>
            </a:r>
          </a:p>
          <a:p>
            <a:pPr marL="0" indent="0">
              <a:buNone/>
            </a:pPr>
            <a:r>
              <a:rPr lang="en-US" sz="3300" dirty="0">
                <a:latin typeface="Century Gothic"/>
              </a:rPr>
              <a:t>Children are expected to read at home 5x per week and record their reading in a home reading journal. We will check journals weekly. They should be in school bags everyday. We encourage children to read for pleasure and explore their interest of a wide range of genres and text types. At school children will have an ‘AR’ book which is a levelled book based on a reading level range, from our Accelerated Reader assessments. Children will take quizzes when the books are completed to check their comprehension. The pass marks encourage children to choose books within their reading range, increasing in difficulty, as they progress through the quizzes.  Children will also be allowed to take a ‘reading interest book’ from the school library weekly. We have a wide range of books, both fiction and non-fiction, which children are allowed to read based on their own interests/curiosities.</a:t>
            </a:r>
          </a:p>
          <a:p>
            <a:pPr marL="0" indent="0">
              <a:buNone/>
            </a:pPr>
            <a:r>
              <a:rPr lang="en-US" sz="3300" dirty="0">
                <a:latin typeface="Century Gothic"/>
              </a:rPr>
              <a:t>Children are expected to complete one session of TTRS, set by the teacher weekly. (This will usually be started in weekly computing sessions and completed at home.</a:t>
            </a:r>
          </a:p>
          <a:p>
            <a:pPr marL="0" indent="0">
              <a:buNone/>
            </a:pPr>
            <a:endParaRPr lang="en-US" sz="3300" dirty="0">
              <a:latin typeface="Century Gothic"/>
            </a:endParaRPr>
          </a:p>
          <a:p>
            <a:pPr marL="0" indent="0">
              <a:buNone/>
            </a:pPr>
            <a:r>
              <a:rPr lang="en-US" sz="3300" dirty="0">
                <a:latin typeface="Century Gothic"/>
              </a:rPr>
              <a:t>Children are expected to practice their spellings at home ready for a weekly test. </a:t>
            </a:r>
          </a:p>
          <a:p>
            <a:pPr marL="0" indent="0">
              <a:buNone/>
            </a:pPr>
            <a:endParaRPr lang="en-US" dirty="0">
              <a:latin typeface="Century Gothic"/>
            </a:endParaRPr>
          </a:p>
          <a:p>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EA0C87CF-8BFE-4DBB-6D84-AC538465D8C1}"/>
              </a:ext>
            </a:extLst>
          </p:cNvPr>
          <p:cNvPicPr>
            <a:picLocks noChangeAspect="1"/>
          </p:cNvPicPr>
          <p:nvPr/>
        </p:nvPicPr>
        <p:blipFill>
          <a:blip r:embed="rId2"/>
          <a:stretch>
            <a:fillRect/>
          </a:stretch>
        </p:blipFill>
        <p:spPr>
          <a:xfrm>
            <a:off x="8691340" y="0"/>
            <a:ext cx="2774642" cy="765801"/>
          </a:xfrm>
          <a:prstGeom prst="rect">
            <a:avLst/>
          </a:prstGeom>
        </p:spPr>
      </p:pic>
    </p:spTree>
    <p:extLst>
      <p:ext uri="{BB962C8B-B14F-4D97-AF65-F5344CB8AC3E}">
        <p14:creationId xmlns:p14="http://schemas.microsoft.com/office/powerpoint/2010/main" val="41227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09538" y="79055"/>
            <a:ext cx="10897354" cy="1325563"/>
          </a:xfrm>
        </p:spPr>
        <p:txBody>
          <a:bodyPr/>
          <a:lstStyle/>
          <a:p>
            <a:r>
              <a:rPr lang="en-US" b="1" dirty="0">
                <a:latin typeface="Century Gothic" panose="020B0502020202020204" pitchFamily="34" charset="0"/>
              </a:rPr>
              <a:t>Assessments</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28600" y="1211654"/>
            <a:ext cx="11963400" cy="4904509"/>
          </a:xfrm>
        </p:spPr>
        <p:txBody>
          <a:bodyPr vert="horz" lIns="91440" tIns="45720" rIns="91440" bIns="45720" rtlCol="0" anchor="t">
            <a:normAutofit fontScale="92500" lnSpcReduction="20000"/>
          </a:bodyPr>
          <a:lstStyle/>
          <a:p>
            <a:pPr marL="0" indent="0">
              <a:buNone/>
            </a:pPr>
            <a:endParaRPr lang="en-US" dirty="0">
              <a:latin typeface="Century Gothic" panose="020B0502020202020204" pitchFamily="34" charset="0"/>
            </a:endParaRPr>
          </a:p>
          <a:p>
            <a:pPr marL="0" indent="0">
              <a:buNone/>
            </a:pPr>
            <a:r>
              <a:rPr lang="en-US" dirty="0">
                <a:latin typeface="Century Gothic"/>
              </a:rPr>
              <a:t>To inform the teachers' planning cycle, Year 4 pupils will still be assessed each term (as other year groups are) on:</a:t>
            </a:r>
            <a:endParaRPr lang="en-US" dirty="0">
              <a:latin typeface="Century Gothic"/>
              <a:sym typeface="Wingdings" pitchFamily="2" charset="2"/>
            </a:endParaRPr>
          </a:p>
          <a:p>
            <a:pPr lvl="1"/>
            <a:r>
              <a:rPr lang="en-US" sz="2800" dirty="0">
                <a:latin typeface="Century Gothic" panose="020B0502020202020204" pitchFamily="34" charset="0"/>
                <a:sym typeface="Wingdings" pitchFamily="2" charset="2"/>
              </a:rPr>
              <a:t>Reading</a:t>
            </a:r>
          </a:p>
          <a:p>
            <a:pPr lvl="1"/>
            <a:r>
              <a:rPr lang="en-US" sz="2800" dirty="0">
                <a:latin typeface="Century Gothic" panose="020B0502020202020204" pitchFamily="34" charset="0"/>
                <a:sym typeface="Wingdings" pitchFamily="2" charset="2"/>
              </a:rPr>
              <a:t>Spelling, Grammar and </a:t>
            </a:r>
            <a:r>
              <a:rPr lang="en-US" sz="2800" dirty="0">
                <a:latin typeface="Century Gothic"/>
                <a:sym typeface="Wingdings" pitchFamily="2" charset="2"/>
              </a:rPr>
              <a:t>Punctuation</a:t>
            </a:r>
            <a:r>
              <a:rPr lang="en-US" sz="2800" dirty="0">
                <a:latin typeface="Century Gothic" panose="020B0502020202020204" pitchFamily="34" charset="0"/>
                <a:sym typeface="Wingdings" pitchFamily="2" charset="2"/>
              </a:rPr>
              <a:t> </a:t>
            </a:r>
          </a:p>
          <a:p>
            <a:pPr lvl="1"/>
            <a:r>
              <a:rPr lang="en-US" sz="2800" dirty="0" err="1">
                <a:latin typeface="Century Gothic" panose="020B0502020202020204" pitchFamily="34" charset="0"/>
                <a:sym typeface="Wingdings" pitchFamily="2" charset="2"/>
              </a:rPr>
              <a:t>Maths</a:t>
            </a:r>
            <a:r>
              <a:rPr lang="en-US" sz="2800" dirty="0">
                <a:latin typeface="Century Gothic" panose="020B0502020202020204" pitchFamily="34" charset="0"/>
                <a:sym typeface="Wingdings" pitchFamily="2" charset="2"/>
              </a:rPr>
              <a:t> (Arithmetic and Reasoning)</a:t>
            </a:r>
          </a:p>
          <a:p>
            <a:pPr lvl="1"/>
            <a:r>
              <a:rPr lang="en-US" sz="2800" dirty="0">
                <a:latin typeface="Century Gothic" panose="020B0502020202020204" pitchFamily="34" charset="0"/>
                <a:sym typeface="Wingdings" pitchFamily="2" charset="2"/>
              </a:rPr>
              <a:t>Writing</a:t>
            </a:r>
          </a:p>
          <a:p>
            <a:pPr marL="457200" lvl="1" indent="0">
              <a:buNone/>
            </a:pPr>
            <a:endParaRPr lang="en-US" sz="2800" dirty="0">
              <a:latin typeface="Century Gothic" panose="020B0502020202020204" pitchFamily="34" charset="0"/>
              <a:sym typeface="Wingdings" pitchFamily="2" charset="2"/>
            </a:endParaRPr>
          </a:p>
          <a:p>
            <a:pPr marL="457200" lvl="1" indent="0">
              <a:buNone/>
            </a:pPr>
            <a:r>
              <a:rPr lang="en-US" sz="2800" dirty="0">
                <a:latin typeface="Century Gothic"/>
              </a:rPr>
              <a:t>Year 4 also partake in the National Times Table Test in the summer term. Results will be shared at the end of the school year. Weekly TTRS will be held weekly in school, we start with the Garage game which is great for heatmaps and practice, progressing on to the timed soundcheck games which have 6 seconds per questions, and also closely mimics the MTC.</a:t>
            </a:r>
            <a:endParaRPr lang="en-US" sz="2800"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431AC301-D225-2136-78CD-8330E2A0D25D}"/>
              </a:ext>
            </a:extLst>
          </p:cNvPr>
          <p:cNvPicPr>
            <a:picLocks noChangeAspect="1"/>
          </p:cNvPicPr>
          <p:nvPr/>
        </p:nvPicPr>
        <p:blipFill>
          <a:blip r:embed="rId2"/>
          <a:stretch>
            <a:fillRect/>
          </a:stretch>
        </p:blipFill>
        <p:spPr>
          <a:xfrm>
            <a:off x="9312442" y="294350"/>
            <a:ext cx="2875372" cy="7658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158E4E9-90EA-0B6C-BCC7-52DFC01968BB}"/>
                  </a:ext>
                </a:extLst>
              </p14:cNvPr>
              <p14:cNvContentPartPr/>
              <p14:nvPr/>
            </p14:nvContentPartPr>
            <p14:xfrm>
              <a:off x="1665110" y="4007555"/>
              <a:ext cx="14111" cy="14111"/>
            </p14:xfrm>
          </p:contentPart>
        </mc:Choice>
        <mc:Fallback xmlns="">
          <p:pic>
            <p:nvPicPr>
              <p:cNvPr id="4" name="Ink 3">
                <a:extLst>
                  <a:ext uri="{FF2B5EF4-FFF2-40B4-BE49-F238E27FC236}">
                    <a16:creationId xmlns:a16="http://schemas.microsoft.com/office/drawing/2014/main" id="{F158E4E9-90EA-0B6C-BCC7-52DFC01968BB}"/>
                  </a:ext>
                </a:extLst>
              </p:cNvPr>
              <p:cNvPicPr/>
              <p:nvPr/>
            </p:nvPicPr>
            <p:blipFill>
              <a:blip r:embed="rId4"/>
              <a:stretch>
                <a:fillRect/>
              </a:stretch>
            </p:blipFill>
            <p:spPr>
              <a:xfrm>
                <a:off x="-437429" y="-225745"/>
                <a:ext cx="4233300" cy="846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18167C6-8A96-C502-CD88-4B270DD0372B}"/>
                  </a:ext>
                </a:extLst>
              </p14:cNvPr>
              <p14:cNvContentPartPr/>
              <p14:nvPr/>
            </p14:nvContentPartPr>
            <p14:xfrm>
              <a:off x="4741332" y="2681110"/>
              <a:ext cx="14111" cy="14111"/>
            </p14:xfrm>
          </p:contentPart>
        </mc:Choice>
        <mc:Fallback xmlns="">
          <p:pic>
            <p:nvPicPr>
              <p:cNvPr id="7" name="Ink 6">
                <a:extLst>
                  <a:ext uri="{FF2B5EF4-FFF2-40B4-BE49-F238E27FC236}">
                    <a16:creationId xmlns:a16="http://schemas.microsoft.com/office/drawing/2014/main" id="{518167C6-8A96-C502-CD88-4B270DD0372B}"/>
                  </a:ext>
                </a:extLst>
              </p:cNvPr>
              <p:cNvPicPr/>
              <p:nvPr/>
            </p:nvPicPr>
            <p:blipFill>
              <a:blip r:embed="rId4"/>
              <a:stretch>
                <a:fillRect/>
              </a:stretch>
            </p:blipFill>
            <p:spPr>
              <a:xfrm>
                <a:off x="2638793" y="-1538079"/>
                <a:ext cx="4233300" cy="846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2BCBE99-F04C-8962-AB89-43683FD5EB7A}"/>
                  </a:ext>
                </a:extLst>
              </p14:cNvPr>
              <p14:cNvContentPartPr/>
              <p14:nvPr/>
            </p14:nvContentPartPr>
            <p14:xfrm>
              <a:off x="310443" y="1919110"/>
              <a:ext cx="14111" cy="14111"/>
            </p14:xfrm>
          </p:contentPart>
        </mc:Choice>
        <mc:Fallback xmlns="">
          <p:pic>
            <p:nvPicPr>
              <p:cNvPr id="9" name="Ink 8">
                <a:extLst>
                  <a:ext uri="{FF2B5EF4-FFF2-40B4-BE49-F238E27FC236}">
                    <a16:creationId xmlns:a16="http://schemas.microsoft.com/office/drawing/2014/main" id="{F2BCBE99-F04C-8962-AB89-43683FD5EB7A}"/>
                  </a:ext>
                </a:extLst>
              </p:cNvPr>
              <p:cNvPicPr/>
              <p:nvPr/>
            </p:nvPicPr>
            <p:blipFill>
              <a:blip r:embed="rId4"/>
              <a:stretch>
                <a:fillRect/>
              </a:stretch>
            </p:blipFill>
            <p:spPr>
              <a:xfrm>
                <a:off x="-1792096" y="-2314190"/>
                <a:ext cx="4233300" cy="8466600"/>
              </a:xfrm>
              <a:prstGeom prst="rect">
                <a:avLst/>
              </a:prstGeom>
            </p:spPr>
          </p:pic>
        </mc:Fallback>
      </mc:AlternateContent>
    </p:spTree>
    <p:extLst>
      <p:ext uri="{BB962C8B-B14F-4D97-AF65-F5344CB8AC3E}">
        <p14:creationId xmlns:p14="http://schemas.microsoft.com/office/powerpoint/2010/main" val="9417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294350"/>
            <a:ext cx="10515600" cy="1325563"/>
          </a:xfrm>
        </p:spPr>
        <p:txBody>
          <a:bodyPr/>
          <a:lstStyle/>
          <a:p>
            <a:r>
              <a:rPr lang="en-US" b="1" dirty="0">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458637" y="1955357"/>
            <a:ext cx="11273287" cy="4367249"/>
          </a:xfrm>
        </p:spPr>
        <p:txBody>
          <a:bodyPr vert="horz" lIns="91440" tIns="45720" rIns="91440" bIns="45720" rtlCol="0" anchor="t">
            <a:normAutofit fontScale="92500" lnSpcReduction="20000"/>
          </a:bodyPr>
          <a:lstStyle/>
          <a:p>
            <a:pPr marL="0" indent="0">
              <a:buNone/>
            </a:pPr>
            <a:endParaRPr lang="en-US" dirty="0">
              <a:latin typeface="Century Gothic"/>
            </a:endParaRPr>
          </a:p>
          <a:p>
            <a:r>
              <a:rPr lang="en-US" dirty="0">
                <a:latin typeface="Century Gothic"/>
              </a:rPr>
              <a:t>Check that you are receiving messages on class dojo.</a:t>
            </a:r>
          </a:p>
          <a:p>
            <a:r>
              <a:rPr lang="en-US" dirty="0">
                <a:latin typeface="Century Gothic"/>
              </a:rPr>
              <a:t>Online platform – share what you are up to at home, making links with our curriculum topic learning. In year 4 we encourage show and tell for home learning or achievements.</a:t>
            </a:r>
          </a:p>
          <a:p>
            <a:r>
              <a:rPr lang="en-US" dirty="0">
                <a:latin typeface="Century Gothic"/>
              </a:rPr>
              <a:t>Read emails and messages shared on Class Dojo</a:t>
            </a:r>
          </a:p>
          <a:p>
            <a:endParaRPr lang="en-US" dirty="0">
              <a:latin typeface="Century Gothic"/>
            </a:endParaRPr>
          </a:p>
          <a:p>
            <a:r>
              <a:rPr lang="en-US" dirty="0">
                <a:latin typeface="Century Gothic"/>
              </a:rPr>
              <a:t>Reading</a:t>
            </a:r>
          </a:p>
          <a:p>
            <a:r>
              <a:rPr lang="en-US" dirty="0">
                <a:latin typeface="Century Gothic"/>
              </a:rPr>
              <a:t>Writing</a:t>
            </a:r>
          </a:p>
          <a:p>
            <a:r>
              <a:rPr lang="en-US" dirty="0" err="1">
                <a:latin typeface="Century Gothic"/>
              </a:rPr>
              <a:t>Maths</a:t>
            </a:r>
            <a:endParaRPr lang="en-US" dirty="0">
              <a:latin typeface="Century Gothic"/>
            </a:endParaRPr>
          </a:p>
          <a:p>
            <a:r>
              <a:rPr lang="en-US" dirty="0">
                <a:latin typeface="Century Gothic"/>
              </a:rPr>
              <a:t>Spelling</a:t>
            </a:r>
          </a:p>
          <a:p>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2C555667-339A-4C49-8084-1F9BCE3F1E38}"/>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581801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27339" y="294350"/>
            <a:ext cx="10515600" cy="1325563"/>
          </a:xfrm>
        </p:spPr>
        <p:txBody>
          <a:bodyPr/>
          <a:lstStyle/>
          <a:p>
            <a:r>
              <a:rPr lang="en-US" b="1" dirty="0">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838200" y="1690688"/>
            <a:ext cx="10515600" cy="4608293"/>
          </a:xfrm>
        </p:spPr>
        <p:txBody>
          <a:bodyPr vert="horz" lIns="91440" tIns="45720" rIns="91440" bIns="45720" rtlCol="0" anchor="t">
            <a:normAutofit/>
          </a:bodyPr>
          <a:lstStyle/>
          <a:p>
            <a:r>
              <a:rPr lang="en-US" b="1" dirty="0">
                <a:latin typeface="Century Gothic"/>
              </a:rPr>
              <a:t>Reading</a:t>
            </a:r>
            <a:r>
              <a:rPr lang="en-US" dirty="0">
                <a:latin typeface="Century Gothic"/>
              </a:rPr>
              <a:t> – books set on Accelerated Reader and other books, magazines etc.</a:t>
            </a:r>
          </a:p>
          <a:p>
            <a:pPr lvl="1"/>
            <a:r>
              <a:rPr lang="en-US" dirty="0">
                <a:latin typeface="Century Gothic"/>
              </a:rPr>
              <a:t>Encouraging them to use their phonics knowledge to read unfamiliar words.</a:t>
            </a:r>
          </a:p>
          <a:p>
            <a:pPr lvl="1"/>
            <a:r>
              <a:rPr lang="en-US" dirty="0">
                <a:latin typeface="Century Gothic"/>
              </a:rPr>
              <a:t>Asking your child questions about what they have read. </a:t>
            </a:r>
          </a:p>
          <a:p>
            <a:pPr lvl="1"/>
            <a:r>
              <a:rPr lang="en-US" dirty="0">
                <a:latin typeface="Century Gothic"/>
              </a:rPr>
              <a:t>Encouraging them to use the text to discuss and work out the meaning of unknown words. </a:t>
            </a:r>
          </a:p>
          <a:p>
            <a:pPr lvl="1"/>
            <a:r>
              <a:rPr lang="en-US" dirty="0">
                <a:latin typeface="Century Gothic"/>
              </a:rPr>
              <a:t>Discussing the sequence of events in books. </a:t>
            </a:r>
          </a:p>
          <a:p>
            <a:pPr lvl="1"/>
            <a:r>
              <a:rPr lang="en-US" dirty="0">
                <a:latin typeface="Century Gothic"/>
              </a:rPr>
              <a:t>Getting your child to re-read books to build up their fluency.</a:t>
            </a:r>
          </a:p>
          <a:p>
            <a:pPr lvl="1"/>
            <a:r>
              <a:rPr lang="en-US" dirty="0">
                <a:latin typeface="Century Gothic"/>
              </a:rPr>
              <a:t>Encouraging your  children to read for pleasure and explore interest in a range of genres and text type.</a:t>
            </a:r>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237DD6D2-5798-995C-2C2E-470549BE45F9}"/>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14102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AED9410-BD2B-93C3-9909-15EE622609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757" y="125630"/>
            <a:ext cx="4918542" cy="660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8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83939" y="149798"/>
            <a:ext cx="10515600" cy="1325563"/>
          </a:xfrm>
        </p:spPr>
        <p:txBody>
          <a:bodyPr/>
          <a:lstStyle/>
          <a:p>
            <a:r>
              <a:rPr lang="en-US" b="1" dirty="0">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1" y="1581582"/>
            <a:ext cx="11791000" cy="4608293"/>
          </a:xfrm>
        </p:spPr>
        <p:txBody>
          <a:bodyPr vert="horz" lIns="91440" tIns="45720" rIns="91440" bIns="45720" rtlCol="0" anchor="t">
            <a:normAutofit/>
          </a:bodyPr>
          <a:lstStyle/>
          <a:p>
            <a:r>
              <a:rPr lang="en-US" b="1" dirty="0" err="1">
                <a:latin typeface="Century Gothic"/>
              </a:rPr>
              <a:t>Maths</a:t>
            </a:r>
            <a:r>
              <a:rPr lang="en-US" b="1" dirty="0">
                <a:latin typeface="Century Gothic"/>
              </a:rPr>
              <a:t> </a:t>
            </a:r>
            <a:r>
              <a:rPr lang="en-US" sz="2400" dirty="0">
                <a:latin typeface="Century Gothic"/>
              </a:rPr>
              <a:t>– </a:t>
            </a:r>
            <a:r>
              <a:rPr lang="en-US" sz="2400" dirty="0" err="1">
                <a:latin typeface="Century Gothic"/>
              </a:rPr>
              <a:t>practising</a:t>
            </a:r>
            <a:r>
              <a:rPr lang="en-US" sz="2400" dirty="0">
                <a:latin typeface="Century Gothic"/>
              </a:rPr>
              <a:t> key skills – this could be verbally or practically when out and about or at home. </a:t>
            </a:r>
          </a:p>
          <a:p>
            <a:endParaRPr lang="en-US" sz="2400" dirty="0">
              <a:highlight>
                <a:srgbClr val="FFFF00"/>
              </a:highlight>
              <a:latin typeface="Century Gothic" panose="020B0502020202020204" pitchFamily="34" charset="0"/>
            </a:endParaRPr>
          </a:p>
          <a:p>
            <a:pPr lvl="1"/>
            <a:r>
              <a:rPr lang="en-US" dirty="0">
                <a:latin typeface="Century Gothic"/>
              </a:rPr>
              <a:t>4 digit column addition and subtraction</a:t>
            </a:r>
          </a:p>
          <a:p>
            <a:pPr lvl="1"/>
            <a:r>
              <a:rPr lang="en-US" dirty="0">
                <a:latin typeface="Century Gothic"/>
              </a:rPr>
              <a:t>2 and 3 digit by 1 digit  short multiplication </a:t>
            </a:r>
          </a:p>
          <a:p>
            <a:pPr lvl="1"/>
            <a:r>
              <a:rPr lang="en-US" dirty="0">
                <a:solidFill>
                  <a:srgbClr val="FF0000"/>
                </a:solidFill>
                <a:latin typeface="Century Gothic"/>
              </a:rPr>
              <a:t>Multiplication and  related division facts up to 12 x 12</a:t>
            </a:r>
            <a:r>
              <a:rPr lang="en-US" dirty="0">
                <a:latin typeface="Century Gothic"/>
              </a:rPr>
              <a:t>.</a:t>
            </a:r>
          </a:p>
          <a:p>
            <a:pPr lvl="1"/>
            <a:r>
              <a:rPr lang="en-US" dirty="0">
                <a:latin typeface="Century Gothic"/>
              </a:rPr>
              <a:t>Dividing a 1 or 2 digit number by 10 or 100</a:t>
            </a:r>
          </a:p>
          <a:p>
            <a:pPr lvl="1"/>
            <a:r>
              <a:rPr lang="en-US" dirty="0">
                <a:solidFill>
                  <a:srgbClr val="FF0000"/>
                </a:solidFill>
                <a:latin typeface="Century Gothic"/>
              </a:rPr>
              <a:t>Read the time on analogue and digital clocks (12 and 24 hour)</a:t>
            </a:r>
          </a:p>
          <a:p>
            <a:pPr lvl="1"/>
            <a:endParaRPr lang="en-US" dirty="0">
              <a:latin typeface="Century Gothic" panose="020B0502020202020204" pitchFamily="34" charset="0"/>
            </a:endParaRPr>
          </a:p>
          <a:p>
            <a:pPr lvl="1"/>
            <a:r>
              <a:rPr lang="en-US" dirty="0">
                <a:latin typeface="Century Gothic"/>
              </a:rPr>
              <a:t>TTRS. Times Table Rockstars is an amazing tool. Weekly sessions will be set in class to be completed at home.</a:t>
            </a:r>
            <a:endParaRPr lang="en-US" dirty="0">
              <a:latin typeface="Century Gothic" panose="020B0502020202020204" pitchFamily="34" charset="0"/>
            </a:endParaRPr>
          </a:p>
          <a:p>
            <a:pPr lvl="1"/>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A0943CB2-696A-7F50-55B4-708266268539}"/>
              </a:ext>
            </a:extLst>
          </p:cNvPr>
          <p:cNvPicPr>
            <a:picLocks noChangeAspect="1"/>
          </p:cNvPicPr>
          <p:nvPr/>
        </p:nvPicPr>
        <p:blipFill>
          <a:blip r:embed="rId2"/>
          <a:stretch>
            <a:fillRect/>
          </a:stretch>
        </p:blipFill>
        <p:spPr>
          <a:xfrm>
            <a:off x="8915627" y="311603"/>
            <a:ext cx="2875372" cy="765801"/>
          </a:xfrm>
          <a:prstGeom prst="rect">
            <a:avLst/>
          </a:prstGeom>
        </p:spPr>
      </p:pic>
    </p:spTree>
    <p:extLst>
      <p:ext uri="{BB962C8B-B14F-4D97-AF65-F5344CB8AC3E}">
        <p14:creationId xmlns:p14="http://schemas.microsoft.com/office/powerpoint/2010/main" val="405698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175547"/>
            <a:ext cx="10515600" cy="1325563"/>
          </a:xfrm>
        </p:spPr>
        <p:txBody>
          <a:bodyPr/>
          <a:lstStyle/>
          <a:p>
            <a:r>
              <a:rPr lang="en-US" b="1" dirty="0">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22309" y="1719386"/>
            <a:ext cx="11457857" cy="4608293"/>
          </a:xfrm>
        </p:spPr>
        <p:txBody>
          <a:bodyPr vert="horz" lIns="91440" tIns="45720" rIns="91440" bIns="45720" rtlCol="0" anchor="t">
            <a:normAutofit/>
          </a:bodyPr>
          <a:lstStyle/>
          <a:p>
            <a:r>
              <a:rPr lang="en-US" b="1" dirty="0">
                <a:latin typeface="Century Gothic"/>
              </a:rPr>
              <a:t>Writing </a:t>
            </a:r>
            <a:r>
              <a:rPr lang="en-US" dirty="0">
                <a:latin typeface="Century Gothic"/>
              </a:rPr>
              <a:t>– </a:t>
            </a:r>
            <a:r>
              <a:rPr lang="en-US" sz="2400" dirty="0">
                <a:latin typeface="Century Gothic"/>
              </a:rPr>
              <a:t>writing for purposes at home e.g. thank you cards, letters, shopping lists, diary, own stories. </a:t>
            </a:r>
          </a:p>
          <a:p>
            <a:endParaRPr lang="en-US" dirty="0">
              <a:latin typeface="Century Gothic"/>
            </a:endParaRPr>
          </a:p>
          <a:p>
            <a:pPr lvl="1"/>
            <a:r>
              <a:rPr lang="en-US" dirty="0">
                <a:latin typeface="Century Gothic"/>
              </a:rPr>
              <a:t>Encouraging your child make plausible attempts at unknown words. </a:t>
            </a:r>
          </a:p>
          <a:p>
            <a:pPr lvl="1"/>
            <a:r>
              <a:rPr lang="en-US" dirty="0">
                <a:latin typeface="Century Gothic"/>
              </a:rPr>
              <a:t>Spelling words from the statutory Year 3 and 4 spelling list correctly.</a:t>
            </a:r>
          </a:p>
          <a:p>
            <a:pPr lvl="1"/>
            <a:r>
              <a:rPr lang="en-US" dirty="0">
                <a:latin typeface="Century Gothic"/>
              </a:rPr>
              <a:t>Forming letters correctly and joining letters when handwriting. </a:t>
            </a:r>
          </a:p>
          <a:p>
            <a:pPr lvl="1"/>
            <a:r>
              <a:rPr lang="en-US" dirty="0">
                <a:latin typeface="Century Gothic"/>
              </a:rPr>
              <a:t>Punctuating sentences correctly. Capital letters and full stops are the basics.</a:t>
            </a:r>
            <a:endParaRPr lang="en-US" dirty="0">
              <a:latin typeface="Century Gothic" panose="020B0502020202020204" pitchFamily="34" charset="0"/>
            </a:endParaRPr>
          </a:p>
          <a:p>
            <a:pPr lvl="1"/>
            <a:r>
              <a:rPr lang="en-US" dirty="0">
                <a:latin typeface="Century Gothic"/>
              </a:rPr>
              <a:t>Discussing the use of capital letters for sentence starts, people, and places.</a:t>
            </a:r>
          </a:p>
        </p:txBody>
      </p:sp>
      <p:pic>
        <p:nvPicPr>
          <p:cNvPr id="5" name="Picture 4" descr="A close-up of a black background&#10;&#10;Description automatically generated">
            <a:extLst>
              <a:ext uri="{FF2B5EF4-FFF2-40B4-BE49-F238E27FC236}">
                <a16:creationId xmlns:a16="http://schemas.microsoft.com/office/drawing/2014/main" id="{D571E6CD-D5AA-0015-AD80-F97E55713A7E}"/>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10197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AA3B0-0754-8B57-7309-3A40A6CEF037}"/>
              </a:ext>
            </a:extLst>
          </p:cNvPr>
          <p:cNvSpPr>
            <a:spLocks noGrp="1"/>
          </p:cNvSpPr>
          <p:nvPr>
            <p:ph type="title"/>
          </p:nvPr>
        </p:nvSpPr>
        <p:spPr/>
        <p:txBody>
          <a:bodyPr/>
          <a:lstStyle/>
          <a:p>
            <a:endParaRPr lang="en-US"/>
          </a:p>
        </p:txBody>
      </p:sp>
      <p:pic>
        <p:nvPicPr>
          <p:cNvPr id="5" name="Picture 4" descr="A screenshot of a computer game&#10;&#10;Description automatically generated">
            <a:extLst>
              <a:ext uri="{FF2B5EF4-FFF2-40B4-BE49-F238E27FC236}">
                <a16:creationId xmlns:a16="http://schemas.microsoft.com/office/drawing/2014/main" id="{8DDC8803-5C78-F6EE-BA0C-458DD14DE043}"/>
              </a:ext>
            </a:extLst>
          </p:cNvPr>
          <p:cNvPicPr>
            <a:picLocks noChangeAspect="1"/>
          </p:cNvPicPr>
          <p:nvPr/>
        </p:nvPicPr>
        <p:blipFill>
          <a:blip r:embed="rId2"/>
          <a:stretch>
            <a:fillRect/>
          </a:stretch>
        </p:blipFill>
        <p:spPr>
          <a:xfrm>
            <a:off x="1171223" y="5116"/>
            <a:ext cx="9835443" cy="6847769"/>
          </a:xfrm>
          <a:prstGeom prst="rect">
            <a:avLst/>
          </a:prstGeom>
        </p:spPr>
      </p:pic>
    </p:spTree>
    <p:extLst>
      <p:ext uri="{BB962C8B-B14F-4D97-AF65-F5344CB8AC3E}">
        <p14:creationId xmlns:p14="http://schemas.microsoft.com/office/powerpoint/2010/main" val="330632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171716"/>
            <a:ext cx="10515600" cy="1325563"/>
          </a:xfrm>
        </p:spPr>
        <p:txBody>
          <a:bodyPr/>
          <a:lstStyle/>
          <a:p>
            <a:r>
              <a:rPr lang="en-US" b="1" dirty="0">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81353" y="1669807"/>
            <a:ext cx="11243537" cy="4608293"/>
          </a:xfrm>
        </p:spPr>
        <p:txBody>
          <a:bodyPr vert="horz" lIns="91440" tIns="45720" rIns="91440" bIns="45720" rtlCol="0" anchor="t">
            <a:normAutofit/>
          </a:bodyPr>
          <a:lstStyle/>
          <a:p>
            <a:r>
              <a:rPr lang="en-US" b="1" dirty="0">
                <a:latin typeface="Century Gothic" panose="020B0502020202020204" pitchFamily="34" charset="0"/>
              </a:rPr>
              <a:t>Spelling</a:t>
            </a:r>
          </a:p>
          <a:p>
            <a:r>
              <a:rPr lang="en-US" dirty="0">
                <a:latin typeface="Century Gothic"/>
              </a:rPr>
              <a:t>Weekly spellings sent home quiz on Friday</a:t>
            </a:r>
          </a:p>
          <a:p>
            <a:r>
              <a:rPr lang="en-US" dirty="0">
                <a:latin typeface="Century Gothic"/>
              </a:rPr>
              <a:t>Discussing the meanings of words and using them in contexts.</a:t>
            </a:r>
          </a:p>
          <a:p>
            <a:r>
              <a:rPr lang="en-US" dirty="0">
                <a:latin typeface="Century Gothic"/>
              </a:rPr>
              <a:t>Learning spellings and engaging with spellings in creative ways to commit them to the long-term memory.</a:t>
            </a:r>
          </a:p>
          <a:p>
            <a:r>
              <a:rPr lang="en-US" dirty="0">
                <a:latin typeface="Century Gothic"/>
              </a:rPr>
              <a:t>Spelling Shed</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2B019F6C-482A-1379-461F-19A585B270F8}"/>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21752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04916" y="18255"/>
            <a:ext cx="10515600" cy="1325563"/>
          </a:xfrm>
        </p:spPr>
        <p:txBody>
          <a:bodyPr/>
          <a:lstStyle/>
          <a:p>
            <a:r>
              <a:rPr lang="en-US" b="1" dirty="0">
                <a:latin typeface="Century Gothic" panose="020B0502020202020204" pitchFamily="34" charset="0"/>
              </a:rPr>
              <a:t>Welcome</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838200" y="1409700"/>
            <a:ext cx="10515600" cy="4767263"/>
          </a:xfrm>
        </p:spPr>
        <p:txBody>
          <a:bodyPr vert="horz" lIns="91440" tIns="45720" rIns="91440" bIns="45720" rtlCol="0" anchor="t">
            <a:normAutofit/>
          </a:bodyPr>
          <a:lstStyle/>
          <a:p>
            <a:r>
              <a:rPr lang="en-US" dirty="0">
                <a:latin typeface="Century Gothic" panose="020B0502020202020204" pitchFamily="34" charset="0"/>
              </a:rPr>
              <a:t>Our Ethos and Values</a:t>
            </a:r>
          </a:p>
          <a:p>
            <a:r>
              <a:rPr lang="en-US" dirty="0">
                <a:latin typeface="Century Gothic"/>
              </a:rPr>
              <a:t>The Year 4 staff team</a:t>
            </a:r>
          </a:p>
          <a:p>
            <a:r>
              <a:rPr lang="en-US" dirty="0">
                <a:latin typeface="Century Gothic" panose="020B0502020202020204" pitchFamily="34" charset="0"/>
              </a:rPr>
              <a:t>Weekly timetable </a:t>
            </a:r>
          </a:p>
          <a:p>
            <a:r>
              <a:rPr lang="en-US" dirty="0">
                <a:latin typeface="Century Gothic"/>
              </a:rPr>
              <a:t>Expectations in Year 4</a:t>
            </a:r>
          </a:p>
          <a:p>
            <a:r>
              <a:rPr lang="en-US" dirty="0">
                <a:latin typeface="Century Gothic"/>
              </a:rPr>
              <a:t>Assessments</a:t>
            </a:r>
            <a:endParaRPr lang="en-US" dirty="0"/>
          </a:p>
          <a:p>
            <a:r>
              <a:rPr lang="en-US" dirty="0">
                <a:latin typeface="Century Gothic" panose="020B0502020202020204" pitchFamily="34" charset="0"/>
              </a:rPr>
              <a:t>How you can help at home </a:t>
            </a:r>
          </a:p>
          <a:p>
            <a:r>
              <a:rPr lang="en-US" dirty="0">
                <a:latin typeface="Century Gothic" panose="020B0502020202020204" pitchFamily="34" charset="0"/>
              </a:rPr>
              <a:t>Other information </a:t>
            </a:r>
          </a:p>
          <a:p>
            <a:r>
              <a:rPr lang="en-US" dirty="0">
                <a:latin typeface="Century Gothic" panose="020B0502020202020204" pitchFamily="34" charset="0"/>
              </a:rPr>
              <a:t>Questions </a:t>
            </a:r>
          </a:p>
          <a:p>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0B1A4F2F-9B50-C325-1E6F-87CE068DF7CA}"/>
              </a:ext>
            </a:extLst>
          </p:cNvPr>
          <p:cNvPicPr>
            <a:picLocks noChangeAspect="1"/>
          </p:cNvPicPr>
          <p:nvPr/>
        </p:nvPicPr>
        <p:blipFill>
          <a:blip r:embed="rId2"/>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295307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171716"/>
            <a:ext cx="10515600" cy="1325563"/>
          </a:xfrm>
        </p:spPr>
        <p:txBody>
          <a:bodyPr/>
          <a:lstStyle/>
          <a:p>
            <a:r>
              <a:rPr lang="en-US" b="1" dirty="0">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81353" y="1669807"/>
            <a:ext cx="11243537" cy="4608293"/>
          </a:xfrm>
        </p:spPr>
        <p:txBody>
          <a:bodyPr/>
          <a:lstStyle/>
          <a:p>
            <a:r>
              <a:rPr lang="en-US" b="1" dirty="0">
                <a:latin typeface="Century Gothic" panose="020B0502020202020204" pitchFamily="34" charset="0"/>
              </a:rPr>
              <a:t>The wider curriculum</a:t>
            </a:r>
          </a:p>
          <a:p>
            <a:r>
              <a:rPr lang="en-US" dirty="0">
                <a:latin typeface="Century Gothic" panose="020B0502020202020204" pitchFamily="34" charset="0"/>
              </a:rPr>
              <a:t>Discuss topics being studied with your child – ask them about their learning.</a:t>
            </a:r>
          </a:p>
          <a:p>
            <a:r>
              <a:rPr lang="en-US" dirty="0">
                <a:latin typeface="Century Gothic" panose="020B0502020202020204" pitchFamily="34" charset="0"/>
              </a:rPr>
              <a:t>Supporting your child with researching on the internet or using books to find out more facts about a topic or subject. </a:t>
            </a:r>
          </a:p>
          <a:p>
            <a:r>
              <a:rPr lang="en-US" dirty="0">
                <a:latin typeface="Century Gothic" panose="020B0502020202020204" pitchFamily="34" charset="0"/>
              </a:rPr>
              <a:t>Sharing your own passions, interests or skills with your child to enhance their learning. </a:t>
            </a:r>
          </a:p>
          <a:p>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2B019F6C-482A-1379-461F-19A585B270F8}"/>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18441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7925" y="93092"/>
            <a:ext cx="5670783" cy="1325563"/>
          </a:xfrm>
        </p:spPr>
        <p:txBody>
          <a:bodyPr/>
          <a:lstStyle/>
          <a:p>
            <a:r>
              <a:rPr lang="en-US" b="1" dirty="0">
                <a:latin typeface="Century Gothic" panose="020B0502020202020204" pitchFamily="34" charset="0"/>
              </a:rPr>
              <a:t>Other information</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177925" y="1540042"/>
            <a:ext cx="11778286" cy="4532510"/>
          </a:xfrm>
        </p:spPr>
        <p:txBody>
          <a:bodyPr vert="horz" lIns="91440" tIns="45720" rIns="91440" bIns="45720" rtlCol="0" anchor="t">
            <a:normAutofit fontScale="92500"/>
          </a:bodyPr>
          <a:lstStyle/>
          <a:p>
            <a:r>
              <a:rPr lang="en-US" dirty="0">
                <a:latin typeface="Century Gothic"/>
              </a:rPr>
              <a:t>PE days this term are ________________TBC outdoors</a:t>
            </a:r>
            <a:r>
              <a:rPr lang="en-US" dirty="0">
                <a:solidFill>
                  <a:schemeClr val="bg1"/>
                </a:solidFill>
                <a:latin typeface="Century Gothic"/>
              </a:rPr>
              <a:t>.</a:t>
            </a:r>
            <a:r>
              <a:rPr lang="en-US" dirty="0">
                <a:latin typeface="Century Gothic"/>
              </a:rPr>
              <a:t> Please ensure that your child comes to school in PE clothes and trainers on these days. </a:t>
            </a:r>
          </a:p>
          <a:p>
            <a:r>
              <a:rPr lang="en-US" dirty="0">
                <a:latin typeface="Century Gothic"/>
              </a:rPr>
              <a:t>Book bags, reading books and reading records are to be brought in daily. Children can choose to change their reading book as and when they have finished it and have a comment/comments in their reading record from an adult to say that they have read and finished it/reread it for fluency. </a:t>
            </a:r>
          </a:p>
          <a:p>
            <a:r>
              <a:rPr lang="en-US" dirty="0">
                <a:latin typeface="Century Gothic"/>
              </a:rPr>
              <a:t>We go out at break times in all weathers, please ensure children come to school with suitable clothing – a waterproof coat with a hood is advised.</a:t>
            </a:r>
          </a:p>
          <a:p>
            <a:r>
              <a:rPr lang="en-US" dirty="0">
                <a:latin typeface="Century Gothic"/>
              </a:rPr>
              <a:t>You will be invited to a Parent Evening meeting in October. </a:t>
            </a:r>
          </a:p>
        </p:txBody>
      </p:sp>
      <p:pic>
        <p:nvPicPr>
          <p:cNvPr id="6" name="Picture 5" descr="A close-up of a black background&#10;&#10;Description automatically generated">
            <a:extLst>
              <a:ext uri="{FF2B5EF4-FFF2-40B4-BE49-F238E27FC236}">
                <a16:creationId xmlns:a16="http://schemas.microsoft.com/office/drawing/2014/main" id="{D0AF29E0-5310-EAF4-BC39-0BCEDFBCCCA6}"/>
              </a:ext>
            </a:extLst>
          </p:cNvPr>
          <p:cNvPicPr>
            <a:picLocks noChangeAspect="1"/>
          </p:cNvPicPr>
          <p:nvPr/>
        </p:nvPicPr>
        <p:blipFill>
          <a:blip r:embed="rId2"/>
          <a:stretch>
            <a:fillRect/>
          </a:stretch>
        </p:blipFill>
        <p:spPr>
          <a:xfrm>
            <a:off x="9080839" y="305212"/>
            <a:ext cx="2875372" cy="765801"/>
          </a:xfrm>
          <a:prstGeom prst="rect">
            <a:avLst/>
          </a:prstGeom>
        </p:spPr>
      </p:pic>
    </p:spTree>
    <p:extLst>
      <p:ext uri="{BB962C8B-B14F-4D97-AF65-F5344CB8AC3E}">
        <p14:creationId xmlns:p14="http://schemas.microsoft.com/office/powerpoint/2010/main" val="22074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54F5-9F08-FEA0-2687-165AA3FBD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1A3B6-DC40-4DA9-4F09-47EB3AE6AF81}"/>
              </a:ext>
            </a:extLst>
          </p:cNvPr>
          <p:cNvSpPr>
            <a:spLocks noGrp="1"/>
          </p:cNvSpPr>
          <p:nvPr>
            <p:ph type="title"/>
          </p:nvPr>
        </p:nvSpPr>
        <p:spPr>
          <a:xfrm>
            <a:off x="177925" y="93092"/>
            <a:ext cx="8603766" cy="1325563"/>
          </a:xfrm>
        </p:spPr>
        <p:txBody>
          <a:bodyPr>
            <a:normAutofit/>
          </a:bodyPr>
          <a:lstStyle/>
          <a:p>
            <a:r>
              <a:rPr lang="en-US" b="1" dirty="0">
                <a:latin typeface="Century Gothic" panose="020B0502020202020204" pitchFamily="34" charset="0"/>
              </a:rPr>
              <a:t>Each day children should come to school with…</a:t>
            </a:r>
          </a:p>
        </p:txBody>
      </p:sp>
      <p:sp>
        <p:nvSpPr>
          <p:cNvPr id="3" name="Content Placeholder 2">
            <a:extLst>
              <a:ext uri="{FF2B5EF4-FFF2-40B4-BE49-F238E27FC236}">
                <a16:creationId xmlns:a16="http://schemas.microsoft.com/office/drawing/2014/main" id="{2E76EDBD-50A9-2A22-CF63-EC27F2204904}"/>
              </a:ext>
            </a:extLst>
          </p:cNvPr>
          <p:cNvSpPr>
            <a:spLocks noGrp="1"/>
          </p:cNvSpPr>
          <p:nvPr>
            <p:ph idx="1"/>
          </p:nvPr>
        </p:nvSpPr>
        <p:spPr>
          <a:xfrm>
            <a:off x="177925" y="2023121"/>
            <a:ext cx="11778286" cy="3152728"/>
          </a:xfrm>
        </p:spPr>
        <p:txBody>
          <a:bodyPr vert="horz" lIns="91440" tIns="45720" rIns="91440" bIns="45720" rtlCol="0" anchor="t">
            <a:normAutofit fontScale="92500" lnSpcReduction="20000"/>
          </a:bodyPr>
          <a:lstStyle/>
          <a:p>
            <a:r>
              <a:rPr lang="en-US" dirty="0">
                <a:latin typeface="Century Gothic" panose="020B0502020202020204" pitchFamily="34" charset="0"/>
              </a:rPr>
              <a:t>A named water bottle</a:t>
            </a:r>
          </a:p>
          <a:p>
            <a:r>
              <a:rPr lang="en-US" dirty="0">
                <a:latin typeface="Century Gothic" panose="020B0502020202020204" pitchFamily="34" charset="0"/>
              </a:rPr>
              <a:t>Bookbag &amp; reading book</a:t>
            </a:r>
          </a:p>
          <a:p>
            <a:r>
              <a:rPr lang="en-US" dirty="0">
                <a:latin typeface="Century Gothic" panose="020B0502020202020204" pitchFamily="34" charset="0"/>
              </a:rPr>
              <a:t>Suitable coat for breaktimes</a:t>
            </a:r>
          </a:p>
          <a:p>
            <a:r>
              <a:rPr lang="en-US" dirty="0">
                <a:latin typeface="Century Gothic" panose="020B0502020202020204" pitchFamily="34" charset="0"/>
              </a:rPr>
              <a:t>Suitable shoes for active play and PE.</a:t>
            </a:r>
          </a:p>
          <a:p>
            <a:endParaRPr lang="en-US" dirty="0">
              <a:latin typeface="Century Gothic" panose="020B0502020202020204" pitchFamily="34" charset="0"/>
            </a:endParaRPr>
          </a:p>
          <a:p>
            <a:r>
              <a:rPr lang="en-US" dirty="0">
                <a:latin typeface="Century Gothic" panose="020B0502020202020204" pitchFamily="34" charset="0"/>
              </a:rPr>
              <a:t>Children in Year 4 are provided with stationary pens/pencil and rules.</a:t>
            </a:r>
          </a:p>
          <a:p>
            <a:r>
              <a:rPr lang="en-US" dirty="0">
                <a:latin typeface="Century Gothic" panose="020B0502020202020204" pitchFamily="34" charset="0"/>
              </a:rPr>
              <a:t>There is no need for children in year 4 to bring in stationary, toys from home. nor any fidget toys.</a:t>
            </a:r>
          </a:p>
        </p:txBody>
      </p:sp>
      <p:pic>
        <p:nvPicPr>
          <p:cNvPr id="4" name="Picture 3" descr="A close-up of a black background&#10;&#10;Description automatically generated">
            <a:extLst>
              <a:ext uri="{FF2B5EF4-FFF2-40B4-BE49-F238E27FC236}">
                <a16:creationId xmlns:a16="http://schemas.microsoft.com/office/drawing/2014/main" id="{8AED3EFA-D7B9-AB36-056A-4DE73066494A}"/>
              </a:ext>
            </a:extLst>
          </p:cNvPr>
          <p:cNvPicPr>
            <a:picLocks noChangeAspect="1"/>
          </p:cNvPicPr>
          <p:nvPr/>
        </p:nvPicPr>
        <p:blipFill>
          <a:blip r:embed="rId2"/>
          <a:stretch>
            <a:fillRect/>
          </a:stretch>
        </p:blipFill>
        <p:spPr>
          <a:xfrm>
            <a:off x="9080839" y="372972"/>
            <a:ext cx="2875372" cy="765801"/>
          </a:xfrm>
          <a:prstGeom prst="rect">
            <a:avLst/>
          </a:prstGeom>
        </p:spPr>
      </p:pic>
    </p:spTree>
    <p:extLst>
      <p:ext uri="{BB962C8B-B14F-4D97-AF65-F5344CB8AC3E}">
        <p14:creationId xmlns:p14="http://schemas.microsoft.com/office/powerpoint/2010/main" val="32138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6AA3-A33A-BF41-4A2E-540EBA6E6D5D}"/>
            </a:ext>
          </a:extLst>
        </p:cNvPr>
        <p:cNvGrpSpPr/>
        <p:nvPr/>
      </p:nvGrpSpPr>
      <p:grpSpPr>
        <a:xfrm>
          <a:off x="0" y="0"/>
          <a:ext cx="0" cy="0"/>
          <a:chOff x="0" y="0"/>
          <a:chExt cx="0" cy="0"/>
        </a:xfrm>
      </p:grpSpPr>
      <p:pic>
        <p:nvPicPr>
          <p:cNvPr id="4" name="Picture 3" descr="A close-up of a black background&#10;&#10;Description automatically generated">
            <a:extLst>
              <a:ext uri="{FF2B5EF4-FFF2-40B4-BE49-F238E27FC236}">
                <a16:creationId xmlns:a16="http://schemas.microsoft.com/office/drawing/2014/main" id="{33392A5B-5717-F07D-8C16-4A422D97BE01}"/>
              </a:ext>
            </a:extLst>
          </p:cNvPr>
          <p:cNvPicPr>
            <a:picLocks noChangeAspect="1"/>
          </p:cNvPicPr>
          <p:nvPr/>
        </p:nvPicPr>
        <p:blipFill>
          <a:blip r:embed="rId2"/>
          <a:stretch>
            <a:fillRect/>
          </a:stretch>
        </p:blipFill>
        <p:spPr>
          <a:xfrm>
            <a:off x="9080839" y="372972"/>
            <a:ext cx="2875372" cy="765801"/>
          </a:xfrm>
          <a:prstGeom prst="rect">
            <a:avLst/>
          </a:prstGeom>
        </p:spPr>
      </p:pic>
      <p:sp>
        <p:nvSpPr>
          <p:cNvPr id="6" name="Content Placeholder 5">
            <a:extLst>
              <a:ext uri="{FF2B5EF4-FFF2-40B4-BE49-F238E27FC236}">
                <a16:creationId xmlns:a16="http://schemas.microsoft.com/office/drawing/2014/main" id="{8E3F2A80-66E8-DCD7-A902-83F60D0C0043}"/>
              </a:ext>
            </a:extLst>
          </p:cNvPr>
          <p:cNvSpPr>
            <a:spLocks noGrp="1"/>
          </p:cNvSpPr>
          <p:nvPr>
            <p:ph idx="1"/>
          </p:nvPr>
        </p:nvSpPr>
        <p:spPr>
          <a:xfrm>
            <a:off x="606006" y="1739361"/>
            <a:ext cx="10979988" cy="4351338"/>
          </a:xfrm>
        </p:spPr>
        <p:txBody>
          <a:bodyPr>
            <a:normAutofit/>
          </a:bodyPr>
          <a:lstStyle/>
          <a:p>
            <a:pPr marL="0" indent="0">
              <a:buNone/>
            </a:pPr>
            <a:r>
              <a:rPr lang="en-US" sz="3600" b="0" i="0" u="none" strike="noStrike" dirty="0">
                <a:solidFill>
                  <a:srgbClr val="000000"/>
                </a:solidFill>
                <a:effectLst/>
                <a:latin typeface="Century Gothic" panose="020B0502020202020204" pitchFamily="34" charset="0"/>
              </a:rPr>
              <a:t>Over the course of the year if you have any questions, please send in an email to the office, send a message on ClassDojo or catch us after school one day!</a:t>
            </a:r>
          </a:p>
          <a:p>
            <a:pPr marL="0" indent="0">
              <a:buNone/>
            </a:pPr>
            <a:endParaRPr lang="en-US" sz="3600" dirty="0">
              <a:solidFill>
                <a:srgbClr val="000000"/>
              </a:solidFill>
              <a:latin typeface="Century Gothic" panose="020B0502020202020204" pitchFamily="34" charset="0"/>
            </a:endParaRPr>
          </a:p>
          <a:p>
            <a:pPr marL="0" indent="0">
              <a:buNone/>
            </a:pPr>
            <a:r>
              <a:rPr lang="en-US" sz="3600" dirty="0">
                <a:solidFill>
                  <a:srgbClr val="000000"/>
                </a:solidFill>
                <a:latin typeface="Century Gothic" panose="020B0502020202020204" pitchFamily="34" charset="0"/>
              </a:rPr>
              <a:t>We aim to reply to emails and Class Dojo messages within three working days.</a:t>
            </a:r>
            <a:endParaRPr lang="en-US" sz="3600" dirty="0">
              <a:latin typeface="Century Gothic" panose="020B0502020202020204" pitchFamily="34" charset="0"/>
            </a:endParaRPr>
          </a:p>
        </p:txBody>
      </p:sp>
    </p:spTree>
    <p:extLst>
      <p:ext uri="{BB962C8B-B14F-4D97-AF65-F5344CB8AC3E}">
        <p14:creationId xmlns:p14="http://schemas.microsoft.com/office/powerpoint/2010/main" val="112335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04916" y="534375"/>
            <a:ext cx="10515600" cy="1325563"/>
          </a:xfrm>
        </p:spPr>
        <p:txBody>
          <a:bodyPr/>
          <a:lstStyle/>
          <a:p>
            <a:r>
              <a:rPr lang="en-US" b="1" dirty="0">
                <a:latin typeface="Century Gothic" panose="020B0502020202020204" pitchFamily="34" charset="0"/>
              </a:rPr>
              <a:t>As an Educate Together school:</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354440" y="2208273"/>
            <a:ext cx="10515600" cy="1431822"/>
          </a:xfrm>
        </p:spPr>
        <p:txBody>
          <a:bodyPr>
            <a:normAutofit/>
          </a:bodyPr>
          <a:lstStyle/>
          <a:p>
            <a:pPr marL="0" indent="0">
              <a:buNone/>
            </a:pPr>
            <a:r>
              <a:rPr lang="en-US" sz="3200" dirty="0">
                <a:latin typeface="Century Gothic" panose="020B0502020202020204" pitchFamily="34" charset="0"/>
              </a:rPr>
              <a:t>We are an equality-based school where we live by the mottos: ‘</a:t>
            </a:r>
            <a:r>
              <a:rPr lang="en-US" sz="3200" b="1" dirty="0">
                <a:latin typeface="Century Gothic" panose="020B0502020202020204" pitchFamily="34" charset="0"/>
              </a:rPr>
              <a:t>no child an outsider</a:t>
            </a:r>
            <a:r>
              <a:rPr lang="en-US" sz="3200" dirty="0">
                <a:latin typeface="Century Gothic" panose="020B0502020202020204" pitchFamily="34" charset="0"/>
              </a:rPr>
              <a:t>’ and ‘</a:t>
            </a:r>
            <a:r>
              <a:rPr lang="en-US" sz="3200" b="1" dirty="0">
                <a:latin typeface="Century Gothic" panose="020B0502020202020204" pitchFamily="34" charset="0"/>
              </a:rPr>
              <a:t>learn together to live together</a:t>
            </a:r>
            <a:r>
              <a:rPr lang="en-US" sz="3200" dirty="0">
                <a:latin typeface="Century Gothic" panose="020B0502020202020204" pitchFamily="34" charset="0"/>
              </a:rPr>
              <a:t>’. </a:t>
            </a:r>
          </a:p>
          <a:p>
            <a:pPr marL="0" indent="0">
              <a:buNone/>
            </a:pPr>
            <a:endParaRPr lang="en-US" dirty="0">
              <a:latin typeface="Century Gothic" panose="020B0502020202020204" pitchFamily="34" charset="0"/>
            </a:endParaRPr>
          </a:p>
        </p:txBody>
      </p:sp>
      <p:pic>
        <p:nvPicPr>
          <p:cNvPr id="1026" name="Picture 2" descr="img">
            <a:extLst>
              <a:ext uri="{FF2B5EF4-FFF2-40B4-BE49-F238E27FC236}">
                <a16:creationId xmlns:a16="http://schemas.microsoft.com/office/drawing/2014/main" id="{F612F2F6-92AF-F64A-A0F5-AC6E10A10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467" y="5048397"/>
            <a:ext cx="3787065" cy="1431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black background&#10;&#10;Description automatically generated">
            <a:extLst>
              <a:ext uri="{FF2B5EF4-FFF2-40B4-BE49-F238E27FC236}">
                <a16:creationId xmlns:a16="http://schemas.microsoft.com/office/drawing/2014/main" id="{489C1847-5DD8-648D-43AE-B0D2519F2BCF}"/>
              </a:ext>
            </a:extLst>
          </p:cNvPr>
          <p:cNvPicPr>
            <a:picLocks noChangeAspect="1"/>
          </p:cNvPicPr>
          <p:nvPr/>
        </p:nvPicPr>
        <p:blipFill>
          <a:blip r:embed="rId3"/>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365908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88495" y="213945"/>
            <a:ext cx="10515600" cy="1325563"/>
          </a:xfrm>
        </p:spPr>
        <p:txBody>
          <a:bodyPr/>
          <a:lstStyle/>
          <a:p>
            <a:r>
              <a:rPr lang="en-US" b="1" dirty="0">
                <a:latin typeface="Century Gothic" panose="020B0502020202020204" pitchFamily="34" charset="0"/>
              </a:rPr>
              <a:t>As an Educate Together school:</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188494" y="1373605"/>
            <a:ext cx="11319143" cy="4767263"/>
          </a:xfrm>
        </p:spPr>
        <p:txBody>
          <a:bodyPr>
            <a:normAutofit/>
          </a:bodyPr>
          <a:lstStyle/>
          <a:p>
            <a:r>
              <a:rPr lang="en-US" dirty="0">
                <a:latin typeface="Century Gothic" panose="020B0502020202020204" pitchFamily="34" charset="0"/>
              </a:rPr>
              <a:t>We value all children and the unique contribution that they offer to the school.</a:t>
            </a:r>
          </a:p>
          <a:p>
            <a:r>
              <a:rPr lang="en-US" dirty="0">
                <a:latin typeface="Century Gothic" panose="020B0502020202020204" pitchFamily="34" charset="0"/>
              </a:rPr>
              <a:t>We believe that all children learn best when they feel safe and are happy in school.</a:t>
            </a:r>
          </a:p>
          <a:p>
            <a:r>
              <a:rPr lang="en-US" dirty="0">
                <a:latin typeface="Century Gothic" panose="020B0502020202020204" pitchFamily="34" charset="0"/>
              </a:rPr>
              <a:t>We believe that respect underpins all of our relationships within school and with the outside world.</a:t>
            </a:r>
          </a:p>
          <a:p>
            <a:r>
              <a:rPr lang="en-US" dirty="0">
                <a:latin typeface="Century Gothic" panose="020B0502020202020204" pitchFamily="34" charset="0"/>
              </a:rPr>
              <a:t>We ensure that all pupils achieve their fullest potential and are fully prepared for the next stage of learning and life.</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1026" name="Picture 2" descr="img">
            <a:extLst>
              <a:ext uri="{FF2B5EF4-FFF2-40B4-BE49-F238E27FC236}">
                <a16:creationId xmlns:a16="http://schemas.microsoft.com/office/drawing/2014/main" id="{F612F2F6-92AF-F64A-A0F5-AC6E10A10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762" y="5165375"/>
            <a:ext cx="3787065" cy="1431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black background&#10;&#10;Description automatically generated">
            <a:extLst>
              <a:ext uri="{FF2B5EF4-FFF2-40B4-BE49-F238E27FC236}">
                <a16:creationId xmlns:a16="http://schemas.microsoft.com/office/drawing/2014/main" id="{6DDE97DA-DA3C-BC00-6F11-7FFC47413A88}"/>
              </a:ext>
            </a:extLst>
          </p:cNvPr>
          <p:cNvPicPr>
            <a:picLocks noChangeAspect="1"/>
          </p:cNvPicPr>
          <p:nvPr/>
        </p:nvPicPr>
        <p:blipFill>
          <a:blip r:embed="rId3"/>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353022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5480" y="17502"/>
            <a:ext cx="10515600" cy="1325563"/>
          </a:xfrm>
        </p:spPr>
        <p:txBody>
          <a:bodyPr/>
          <a:lstStyle/>
          <a:p>
            <a:r>
              <a:rPr lang="en-US" b="1" dirty="0">
                <a:latin typeface="Century Gothic" panose="020B0502020202020204" pitchFamily="34" charset="0"/>
              </a:rPr>
              <a:t>Our Four Core Principles:</a:t>
            </a:r>
          </a:p>
        </p:txBody>
      </p:sp>
      <p:pic>
        <p:nvPicPr>
          <p:cNvPr id="5" name="Picture 4" descr="A close-up of a black background&#10;&#10;Description automatically generated">
            <a:extLst>
              <a:ext uri="{FF2B5EF4-FFF2-40B4-BE49-F238E27FC236}">
                <a16:creationId xmlns:a16="http://schemas.microsoft.com/office/drawing/2014/main" id="{E7D30AAC-85D2-63F6-5B85-6580A93C694D}"/>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8" name="Picture 2" descr="A chart of different colored squares&#10;&#10;Description automatically generated with medium confidence">
            <a:extLst>
              <a:ext uri="{FF2B5EF4-FFF2-40B4-BE49-F238E27FC236}">
                <a16:creationId xmlns:a16="http://schemas.microsoft.com/office/drawing/2014/main" id="{AD1A1533-2E25-5648-DDBC-D8D00C7D01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1638" y="1222294"/>
            <a:ext cx="7948723" cy="52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0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0" y="-263225"/>
            <a:ext cx="10515600" cy="1325563"/>
          </a:xfrm>
        </p:spPr>
        <p:txBody>
          <a:bodyPr/>
          <a:lstStyle/>
          <a:p>
            <a:r>
              <a:rPr lang="en-US" b="1" dirty="0">
                <a:latin typeface="Century Gothic" panose="020B0502020202020204" pitchFamily="34" charset="0"/>
              </a:rPr>
              <a:t>Our School Rules</a:t>
            </a:r>
          </a:p>
        </p:txBody>
      </p:sp>
      <p:pic>
        <p:nvPicPr>
          <p:cNvPr id="3" name="Picture 2" descr="A close-up of a black background&#10;&#10;Description automatically generated">
            <a:extLst>
              <a:ext uri="{FF2B5EF4-FFF2-40B4-BE49-F238E27FC236}">
                <a16:creationId xmlns:a16="http://schemas.microsoft.com/office/drawing/2014/main" id="{189983A3-64FA-18ED-A23A-E1D4FA5ECD65}"/>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2052" name="Picture 4" descr="Logo, company name&#10;&#10;Description automatically generated">
            <a:extLst>
              <a:ext uri="{FF2B5EF4-FFF2-40B4-BE49-F238E27FC236}">
                <a16:creationId xmlns:a16="http://schemas.microsoft.com/office/drawing/2014/main" id="{C2999521-7B1B-F7B2-508A-4521B7E8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092" y="917277"/>
            <a:ext cx="6525656" cy="39348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C72F5D-42C3-7CE9-5FF2-136799A862D8}"/>
              </a:ext>
            </a:extLst>
          </p:cNvPr>
          <p:cNvSpPr txBox="1"/>
          <p:nvPr/>
        </p:nvSpPr>
        <p:spPr>
          <a:xfrm>
            <a:off x="241540" y="5150163"/>
            <a:ext cx="11845544" cy="1323439"/>
          </a:xfrm>
          <a:prstGeom prst="rect">
            <a:avLst/>
          </a:prstGeom>
          <a:noFill/>
        </p:spPr>
        <p:txBody>
          <a:bodyPr wrap="square" rtlCol="0">
            <a:spAutoFit/>
          </a:bodyPr>
          <a:lstStyle/>
          <a:p>
            <a:r>
              <a:rPr lang="en-GB" sz="2000" b="0" i="0" u="none" strike="noStrike" dirty="0">
                <a:solidFill>
                  <a:srgbClr val="000000"/>
                </a:solidFill>
                <a:effectLst/>
                <a:latin typeface="Century Gothic" panose="020B0502020202020204" pitchFamily="34" charset="0"/>
              </a:rPr>
              <a:t>Behaviour is communication and our job as educators is to seek to understand what a child is telling us and support them.  Only when children behave in appropriate ways can they achieve their best.</a:t>
            </a:r>
          </a:p>
          <a:p>
            <a:r>
              <a:rPr lang="en-GB" sz="2000" b="0" i="0" u="none" strike="noStrike" dirty="0">
                <a:solidFill>
                  <a:srgbClr val="000000"/>
                </a:solidFill>
                <a:effectLst/>
                <a:latin typeface="Century Gothic" panose="020B0502020202020204" pitchFamily="34" charset="0"/>
              </a:rPr>
              <a:t>Consistent, clear, and firm boundaries are key to promoting positive learning behaviours.  </a:t>
            </a:r>
            <a:endParaRPr lang="en-US" sz="2000" dirty="0"/>
          </a:p>
        </p:txBody>
      </p:sp>
    </p:spTree>
    <p:extLst>
      <p:ext uri="{BB962C8B-B14F-4D97-AF65-F5344CB8AC3E}">
        <p14:creationId xmlns:p14="http://schemas.microsoft.com/office/powerpoint/2010/main" val="342751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45916" y="-70109"/>
            <a:ext cx="10515600" cy="1325563"/>
          </a:xfrm>
        </p:spPr>
        <p:txBody>
          <a:bodyPr/>
          <a:lstStyle/>
          <a:p>
            <a:r>
              <a:rPr lang="en-US" b="1" dirty="0">
                <a:latin typeface="Century Gothic"/>
              </a:rPr>
              <a:t>The Year 4 Staff Team</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399916" y="1024348"/>
            <a:ext cx="10515600" cy="4351338"/>
          </a:xfrm>
        </p:spPr>
        <p:txBody>
          <a:bodyPr vert="horz" lIns="91440" tIns="45720" rIns="91440" bIns="45720" rtlCol="0" anchor="t">
            <a:normAutofit/>
          </a:bodyPr>
          <a:lstStyle/>
          <a:p>
            <a:r>
              <a:rPr lang="en-US" sz="2600" dirty="0">
                <a:latin typeface="Century Gothic"/>
                <a:ea typeface="+mn-lt"/>
                <a:cs typeface="+mn-lt"/>
              </a:rPr>
              <a:t>Katie-Beth–Class Teacher in Rhinos (Thursdays – Lisa Term 3 onwards Emma)</a:t>
            </a:r>
            <a:endParaRPr lang="en-US" sz="2600" dirty="0">
              <a:latin typeface="Century Gothic"/>
              <a:cs typeface="Calibri"/>
            </a:endParaRPr>
          </a:p>
          <a:p>
            <a:r>
              <a:rPr lang="en-US" sz="2600" dirty="0">
                <a:latin typeface="Century Gothic"/>
                <a:ea typeface="Calibri"/>
                <a:cs typeface="Calibri"/>
              </a:rPr>
              <a:t>Richenda-Class Teacher in Narwhals</a:t>
            </a:r>
          </a:p>
          <a:p>
            <a:r>
              <a:rPr lang="en-US" sz="2600" dirty="0">
                <a:latin typeface="Century Gothic"/>
                <a:cs typeface="Calibri"/>
              </a:rPr>
              <a:t>There will be a Year 4 learning support assistant. Staff are still being allocated at the moment. This is still TBC.</a:t>
            </a:r>
          </a:p>
          <a:p>
            <a:r>
              <a:rPr lang="en-US" sz="2600" dirty="0">
                <a:latin typeface="Century Gothic"/>
                <a:cs typeface="Calibri"/>
              </a:rPr>
              <a:t>PPA cover teacher- we have HLTA’s in school it is likely that one of these teachers will cover our PPA and other additional management time.</a:t>
            </a:r>
          </a:p>
          <a:p>
            <a:pPr marL="0" indent="0">
              <a:buNone/>
            </a:pPr>
            <a:r>
              <a:rPr lang="en-US" sz="2600" dirty="0">
                <a:latin typeface="Century Gothic" panose="020B0502020202020204" pitchFamily="34" charset="0"/>
                <a:cs typeface="Calibri"/>
              </a:rPr>
              <a:t>* Mike and Radha will be covering PPA from Term 3.</a:t>
            </a:r>
          </a:p>
          <a:p>
            <a:pPr marL="0" indent="0">
              <a:buNone/>
            </a:pPr>
            <a:endParaRPr lang="en-US" sz="2600"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54F9A175-34F6-C2EF-6C39-4CD5D618ADDA}"/>
              </a:ext>
            </a:extLst>
          </p:cNvPr>
          <p:cNvPicPr>
            <a:picLocks noChangeAspect="1"/>
          </p:cNvPicPr>
          <p:nvPr/>
        </p:nvPicPr>
        <p:blipFill>
          <a:blip r:embed="rId2"/>
          <a:stretch>
            <a:fillRect/>
          </a:stretch>
        </p:blipFill>
        <p:spPr>
          <a:xfrm>
            <a:off x="8777604" y="151475"/>
            <a:ext cx="2774642" cy="765801"/>
          </a:xfrm>
          <a:prstGeom prst="rect">
            <a:avLst/>
          </a:prstGeom>
        </p:spPr>
      </p:pic>
      <p:pic>
        <p:nvPicPr>
          <p:cNvPr id="8" name="Picture 7">
            <a:extLst>
              <a:ext uri="{FF2B5EF4-FFF2-40B4-BE49-F238E27FC236}">
                <a16:creationId xmlns:a16="http://schemas.microsoft.com/office/drawing/2014/main" id="{6CE2007D-1EE9-DDAE-C402-5057E8D9425F}"/>
              </a:ext>
            </a:extLst>
          </p:cNvPr>
          <p:cNvPicPr>
            <a:picLocks noChangeAspect="1"/>
          </p:cNvPicPr>
          <p:nvPr/>
        </p:nvPicPr>
        <p:blipFill>
          <a:blip r:embed="rId3"/>
          <a:stretch>
            <a:fillRect/>
          </a:stretch>
        </p:blipFill>
        <p:spPr>
          <a:xfrm>
            <a:off x="2235431" y="5160810"/>
            <a:ext cx="1452149" cy="1507928"/>
          </a:xfrm>
          <a:prstGeom prst="rect">
            <a:avLst/>
          </a:prstGeom>
        </p:spPr>
      </p:pic>
      <p:pic>
        <p:nvPicPr>
          <p:cNvPr id="4" name="Picture 3">
            <a:extLst>
              <a:ext uri="{FF2B5EF4-FFF2-40B4-BE49-F238E27FC236}">
                <a16:creationId xmlns:a16="http://schemas.microsoft.com/office/drawing/2014/main" id="{4A86218E-096E-CAC4-F28E-EFEDE1C38507}"/>
              </a:ext>
            </a:extLst>
          </p:cNvPr>
          <p:cNvPicPr>
            <a:picLocks noChangeAspect="1"/>
          </p:cNvPicPr>
          <p:nvPr/>
        </p:nvPicPr>
        <p:blipFill>
          <a:blip r:embed="rId4"/>
          <a:srcRect l="9390" t="37381" r="50000" b="32334"/>
          <a:stretch>
            <a:fillRect/>
          </a:stretch>
        </p:blipFill>
        <p:spPr>
          <a:xfrm>
            <a:off x="5021703" y="5263990"/>
            <a:ext cx="1536413" cy="1527708"/>
          </a:xfrm>
          <a:prstGeom prst="rect">
            <a:avLst/>
          </a:prstGeom>
        </p:spPr>
      </p:pic>
    </p:spTree>
    <p:extLst>
      <p:ext uri="{BB962C8B-B14F-4D97-AF65-F5344CB8AC3E}">
        <p14:creationId xmlns:p14="http://schemas.microsoft.com/office/powerpoint/2010/main" val="20161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5905" y="-269009"/>
            <a:ext cx="10515600" cy="1325563"/>
          </a:xfrm>
        </p:spPr>
        <p:txBody>
          <a:bodyPr>
            <a:normAutofit/>
          </a:bodyPr>
          <a:lstStyle/>
          <a:p>
            <a:r>
              <a:rPr lang="en-US" sz="4000" b="1" dirty="0">
                <a:latin typeface="Century Gothic" panose="020B0502020202020204" pitchFamily="34" charset="0"/>
              </a:rPr>
              <a:t>Example of weekly timetable</a:t>
            </a:r>
          </a:p>
        </p:txBody>
      </p:sp>
      <p:pic>
        <p:nvPicPr>
          <p:cNvPr id="3" name="Picture 2" descr="A close-up of a black background&#10;&#10;Description automatically generated">
            <a:extLst>
              <a:ext uri="{FF2B5EF4-FFF2-40B4-BE49-F238E27FC236}">
                <a16:creationId xmlns:a16="http://schemas.microsoft.com/office/drawing/2014/main" id="{CB0C9679-B5EB-4BAB-39E9-2F7C5892410A}"/>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5" name="Picture 4" descr="A white and orange calendar with black text&#10;&#10;Description automatically generated">
            <a:extLst>
              <a:ext uri="{FF2B5EF4-FFF2-40B4-BE49-F238E27FC236}">
                <a16:creationId xmlns:a16="http://schemas.microsoft.com/office/drawing/2014/main" id="{74C01BA8-3198-B462-E468-EEC6D6F1978C}"/>
              </a:ext>
            </a:extLst>
          </p:cNvPr>
          <p:cNvPicPr>
            <a:picLocks noChangeAspect="1"/>
          </p:cNvPicPr>
          <p:nvPr/>
        </p:nvPicPr>
        <p:blipFill>
          <a:blip r:embed="rId3"/>
          <a:stretch>
            <a:fillRect/>
          </a:stretch>
        </p:blipFill>
        <p:spPr>
          <a:xfrm>
            <a:off x="384202" y="799816"/>
            <a:ext cx="9310487" cy="5809058"/>
          </a:xfrm>
          <a:prstGeom prst="rect">
            <a:avLst/>
          </a:prstGeom>
        </p:spPr>
      </p:pic>
    </p:spTree>
    <p:extLst>
      <p:ext uri="{BB962C8B-B14F-4D97-AF65-F5344CB8AC3E}">
        <p14:creationId xmlns:p14="http://schemas.microsoft.com/office/powerpoint/2010/main" val="99182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5905" y="-269009"/>
            <a:ext cx="10515600" cy="1325563"/>
          </a:xfrm>
        </p:spPr>
        <p:txBody>
          <a:bodyPr>
            <a:normAutofit/>
          </a:bodyPr>
          <a:lstStyle/>
          <a:p>
            <a:r>
              <a:rPr lang="en-US" sz="4000" b="1" dirty="0">
                <a:latin typeface="Century Gothic"/>
              </a:rPr>
              <a:t>Term 1</a:t>
            </a:r>
            <a:endParaRPr lang="en-US" sz="4000" b="1" dirty="0">
              <a:latin typeface="Century Gothic" panose="020B0502020202020204" pitchFamily="34" charset="0"/>
            </a:endParaRPr>
          </a:p>
        </p:txBody>
      </p:sp>
      <p:pic>
        <p:nvPicPr>
          <p:cNvPr id="3" name="Picture 2" descr="A close-up of a black background&#10;&#10;Description automatically generated">
            <a:extLst>
              <a:ext uri="{FF2B5EF4-FFF2-40B4-BE49-F238E27FC236}">
                <a16:creationId xmlns:a16="http://schemas.microsoft.com/office/drawing/2014/main" id="{CB0C9679-B5EB-4BAB-39E9-2F7C5892410A}"/>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4A7F708-2EB7-C1A2-3D55-4C999567636B}"/>
              </a:ext>
            </a:extLst>
          </p:cNvPr>
          <p:cNvPicPr>
            <a:picLocks noChangeAspect="1"/>
          </p:cNvPicPr>
          <p:nvPr/>
        </p:nvPicPr>
        <p:blipFill>
          <a:blip r:embed="rId3"/>
          <a:stretch>
            <a:fillRect/>
          </a:stretch>
        </p:blipFill>
        <p:spPr>
          <a:xfrm>
            <a:off x="2794102" y="263236"/>
            <a:ext cx="3961894" cy="6177587"/>
          </a:xfrm>
          <a:prstGeom prst="rect">
            <a:avLst/>
          </a:prstGeom>
        </p:spPr>
      </p:pic>
    </p:spTree>
    <p:extLst>
      <p:ext uri="{BB962C8B-B14F-4D97-AF65-F5344CB8AC3E}">
        <p14:creationId xmlns:p14="http://schemas.microsoft.com/office/powerpoint/2010/main" val="429400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896A2413A18045A14C2BAB29BAD0B3" ma:contentTypeVersion="19" ma:contentTypeDescription="Create a new document." ma:contentTypeScope="" ma:versionID="81f9b22d47fc4b30962d878da0fbe811">
  <xsd:schema xmlns:xsd="http://www.w3.org/2001/XMLSchema" xmlns:xs="http://www.w3.org/2001/XMLSchema" xmlns:p="http://schemas.microsoft.com/office/2006/metadata/properties" xmlns:ns2="71faf65b-2cb1-4352-bdd8-04a2d7ce277f" xmlns:ns3="4c0a2ed8-bdb3-4e48-bed8-196499155ea8" targetNamespace="http://schemas.microsoft.com/office/2006/metadata/properties" ma:root="true" ma:fieldsID="69d1a1c189c1f99440ac7c94b7ad226b" ns2:_="" ns3:_="">
    <xsd:import namespace="71faf65b-2cb1-4352-bdd8-04a2d7ce277f"/>
    <xsd:import namespace="4c0a2ed8-bdb3-4e48-bed8-196499155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af65b-2cb1-4352-bdd8-04a2d7ce2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2ed8-bdb3-4e48-bed8-196499155e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720cf8-858f-4c59-9bf2-410a1371d7cc}" ma:internalName="TaxCatchAll" ma:showField="CatchAllData" ma:web="4c0a2ed8-bdb3-4e48-bed8-196499155e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faf65b-2cb1-4352-bdd8-04a2d7ce277f">
      <Terms xmlns="http://schemas.microsoft.com/office/infopath/2007/PartnerControls"/>
    </lcf76f155ced4ddcb4097134ff3c332f>
    <TaxCatchAll xmlns="4c0a2ed8-bdb3-4e48-bed8-196499155ea8" xsi:nil="true"/>
    <SharedWithUsers xmlns="4c0a2ed8-bdb3-4e48-bed8-196499155ea8">
      <UserInfo>
        <DisplayName>Natasha Sealy</DisplayName>
        <AccountId>13</AccountId>
        <AccountType/>
      </UserInfo>
    </SharedWithUsers>
  </documentManagement>
</p:properties>
</file>

<file path=customXml/itemProps1.xml><?xml version="1.0" encoding="utf-8"?>
<ds:datastoreItem xmlns:ds="http://schemas.openxmlformats.org/officeDocument/2006/customXml" ds:itemID="{EC88CDBE-F58A-464B-855B-C4C673362A1A}">
  <ds:schemaRefs>
    <ds:schemaRef ds:uri="http://schemas.microsoft.com/sharepoint/v3/contenttype/forms"/>
  </ds:schemaRefs>
</ds:datastoreItem>
</file>

<file path=customXml/itemProps2.xml><?xml version="1.0" encoding="utf-8"?>
<ds:datastoreItem xmlns:ds="http://schemas.openxmlformats.org/officeDocument/2006/customXml" ds:itemID="{A11719A1-BBBA-4DE0-8DC5-37BF37458FC9}"/>
</file>

<file path=customXml/itemProps3.xml><?xml version="1.0" encoding="utf-8"?>
<ds:datastoreItem xmlns:ds="http://schemas.openxmlformats.org/officeDocument/2006/customXml" ds:itemID="{49F0E9F7-57D8-427C-96AF-3BCEB5ACBDD9}">
  <ds:schemaRefs>
    <ds:schemaRef ds:uri="71faf65b-2cb1-4352-bdd8-04a2d7ce277f"/>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c0a2ed8-bdb3-4e48-bed8-196499155ea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34</TotalTime>
  <Words>1489</Words>
  <Application>Microsoft Office PowerPoint</Application>
  <PresentationFormat>Widescreen</PresentationFormat>
  <Paragraphs>121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Century Gothic</vt:lpstr>
      <vt:lpstr>Office Theme</vt:lpstr>
      <vt:lpstr>PowerPoint Presentation</vt:lpstr>
      <vt:lpstr>Welcome</vt:lpstr>
      <vt:lpstr>As an Educate Together school:</vt:lpstr>
      <vt:lpstr>As an Educate Together school:</vt:lpstr>
      <vt:lpstr>Our Four Core Principles:</vt:lpstr>
      <vt:lpstr>Our School Rules</vt:lpstr>
      <vt:lpstr>The Year 4 Staff Team</vt:lpstr>
      <vt:lpstr>Example of weekly timetable</vt:lpstr>
      <vt:lpstr>Term 1</vt:lpstr>
      <vt:lpstr> Thrive offers a whole-setting approach to supporting the right-time social and emotional development of all children and young people.</vt:lpstr>
      <vt:lpstr>Expectations in Year 4</vt:lpstr>
      <vt:lpstr>Assessments</vt:lpstr>
      <vt:lpstr>You can help at home with…</vt:lpstr>
      <vt:lpstr>You can help at home with…</vt:lpstr>
      <vt:lpstr>PowerPoint Presentation</vt:lpstr>
      <vt:lpstr>You can help at home with…</vt:lpstr>
      <vt:lpstr>You can help at home with…</vt:lpstr>
      <vt:lpstr>PowerPoint Presentation</vt:lpstr>
      <vt:lpstr>You can help at home with…</vt:lpstr>
      <vt:lpstr>You can help at home with…</vt:lpstr>
      <vt:lpstr>Other information</vt:lpstr>
      <vt:lpstr>Each day children should come to school with…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Binns</dc:creator>
  <cp:lastModifiedBy>Richenda Brown</cp:lastModifiedBy>
  <cp:revision>325</cp:revision>
  <dcterms:created xsi:type="dcterms:W3CDTF">2020-08-28T15:35:34Z</dcterms:created>
  <dcterms:modified xsi:type="dcterms:W3CDTF">2026-01-12T12:54:00Z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0x01010054896A2413A18045A14C2BAB29BAD0B3</vt:lpwstr>
  </property>
  <property fmtid="{D5CDD505-2E9C-101B-9397-08002B2CF9AE}" pid="3" name="MediaServiceImageTags">
    <vt:lpwstr/>
  </property>
</Properties>
</file>